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77" autoAdjust="0"/>
  </p:normalViewPr>
  <p:slideViewPr>
    <p:cSldViewPr>
      <p:cViewPr varScale="1">
        <p:scale>
          <a:sx n="87" d="100"/>
          <a:sy n="87" d="100"/>
        </p:scale>
        <p:origin x="7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546E-2"/>
          <c:y val="0.15492095043454268"/>
          <c:w val="0.89510296835939607"/>
          <c:h val="0.68011002547663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28E-3"/>
                  <c:y val="-9.67056748957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364802536257524E-3"/>
                  <c:y val="-7.757168644223698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3"/>
                <c:pt idx="0">
                  <c:v>1-четверть</c:v>
                </c:pt>
                <c:pt idx="1">
                  <c:v>2- четверть</c:v>
                </c:pt>
                <c:pt idx="2">
                  <c:v>3-четверть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3"/>
                <c:pt idx="0">
                  <c:v>0.5</c:v>
                </c:pt>
                <c:pt idx="1">
                  <c:v>0.44869999999999999</c:v>
                </c:pt>
                <c:pt idx="2" formatCode="0.00%">
                  <c:v>0.46889999999999998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795760"/>
        <c:axId val="321783440"/>
        <c:axId val="0"/>
      </c:bar3DChart>
      <c:catAx>
        <c:axId val="32179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83440"/>
        <c:crosses val="autoZero"/>
        <c:auto val="1"/>
        <c:lblAlgn val="ctr"/>
        <c:lblOffset val="100"/>
        <c:noMultiLvlLbl val="0"/>
      </c:catAx>
      <c:valAx>
        <c:axId val="321783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9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11E-2"/>
          <c:y val="0.13158043393800281"/>
          <c:w val="0.86855861255822531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715541023994706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55E-2"/>
                  <c:y val="0.1202007424521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2"Б"класс</c:v>
                </c:pt>
                <c:pt idx="1">
                  <c:v>3 "Б"класс</c:v>
                </c:pt>
                <c:pt idx="2">
                  <c:v>4"Б"класс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</c:v>
                </c:pt>
                <c:pt idx="1">
                  <c:v>0.67</c:v>
                </c:pt>
                <c:pt idx="2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314955212797157E-2"/>
                  <c:y val="7.9899499116301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28916969845226E-2"/>
                  <c:y val="8.49379913037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6.8903141799573103E-2"/>
                    </c:manualLayout>
                  </c15:layout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2"Б"класс</c:v>
                </c:pt>
                <c:pt idx="1">
                  <c:v>3 "Б"класс</c:v>
                </c:pt>
                <c:pt idx="2">
                  <c:v>4"Б"класс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0.5625</c:v>
                </c:pt>
                <c:pt idx="1">
                  <c:v>0.5</c:v>
                </c:pt>
                <c:pt idx="2">
                  <c:v>0.41670000000000001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8.7431082047989342E-3"/>
                  <c:y val="2.5728939343722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2"Б"класс</c:v>
                </c:pt>
                <c:pt idx="1">
                  <c:v>3 "Б"класс</c:v>
                </c:pt>
                <c:pt idx="2">
                  <c:v>4"Б"класс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0.4375</c:v>
                </c:pt>
                <c:pt idx="1">
                  <c:v>0.63639999999999997</c:v>
                </c:pt>
                <c:pt idx="2">
                  <c:v>0.58330000000000004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804720"/>
        <c:axId val="321798000"/>
      </c:barChart>
      <c:catAx>
        <c:axId val="32180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98000"/>
        <c:crosses val="autoZero"/>
        <c:auto val="1"/>
        <c:lblAlgn val="ctr"/>
        <c:lblOffset val="100"/>
        <c:noMultiLvlLbl val="0"/>
      </c:catAx>
      <c:valAx>
        <c:axId val="3217980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80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153745607219193"/>
          <c:y val="2.5766621097406118E-2"/>
          <c:w val="0.74928506158498553"/>
          <c:h val="9.4606322917232227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2892191784403464E-2"/>
                  <c:y val="4.6563315660049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161503045234404E-2"/>
                  <c:y val="6.2860476141067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815365297400686E-3"/>
                  <c:y val="6.286047614106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3461377478338148E-3"/>
                  <c:y val="6.518864192406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5"Б"</c:v>
                </c:pt>
                <c:pt idx="1">
                  <c:v>6"Б"</c:v>
                </c:pt>
                <c:pt idx="2">
                  <c:v>7"Б"</c:v>
                </c:pt>
                <c:pt idx="3">
                  <c:v>8"Б"</c:v>
                </c:pt>
                <c:pt idx="4">
                  <c:v>9"Б"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0.51139999999999997</c:v>
                </c:pt>
                <c:pt idx="1">
                  <c:v>0.2</c:v>
                </c:pt>
                <c:pt idx="2">
                  <c:v>0.4375</c:v>
                </c:pt>
                <c:pt idx="3">
                  <c:v>0.1875</c:v>
                </c:pt>
                <c:pt idx="4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379223364003555E-2"/>
                  <c:y val="-9.312663132009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692275495667637E-3"/>
                  <c:y val="-3.375840385353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92108073139305E-2"/>
                      <c:h val="5.28493632741563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5"Б"</c:v>
                </c:pt>
                <c:pt idx="1">
                  <c:v>6"Б"</c:v>
                </c:pt>
                <c:pt idx="2">
                  <c:v>7"Б"</c:v>
                </c:pt>
                <c:pt idx="3">
                  <c:v>8"Б"</c:v>
                </c:pt>
                <c:pt idx="4">
                  <c:v>9"Б"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0.42859999999999998</c:v>
                </c:pt>
                <c:pt idx="1">
                  <c:v>0.2</c:v>
                </c:pt>
                <c:pt idx="2">
                  <c:v>0.4667</c:v>
                </c:pt>
                <c:pt idx="3">
                  <c:v>0.25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853778540901995E-2"/>
                  <c:y val="-1.1640828915012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076826487002355E-3"/>
                  <c:y val="-4.190698409404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5"Б"</c:v>
                </c:pt>
                <c:pt idx="1">
                  <c:v>6"Б"</c:v>
                </c:pt>
                <c:pt idx="2">
                  <c:v>7"Б"</c:v>
                </c:pt>
                <c:pt idx="3">
                  <c:v>8"Б"</c:v>
                </c:pt>
                <c:pt idx="4">
                  <c:v>9"Б"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0.28570000000000001</c:v>
                </c:pt>
                <c:pt idx="1">
                  <c:v>0.2</c:v>
                </c:pt>
                <c:pt idx="2">
                  <c:v>0.5333</c:v>
                </c:pt>
                <c:pt idx="3">
                  <c:v>0.25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1800800"/>
        <c:axId val="321786240"/>
        <c:axId val="0"/>
      </c:bar3DChart>
      <c:catAx>
        <c:axId val="321800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86240"/>
        <c:crosses val="autoZero"/>
        <c:auto val="1"/>
        <c:lblAlgn val="ctr"/>
        <c:lblOffset val="100"/>
        <c:noMultiLvlLbl val="0"/>
      </c:catAx>
      <c:valAx>
        <c:axId val="321786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800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1698406223601625E-2"/>
          <c:y val="2.1845344530038655E-2"/>
          <c:w val="0.93337307574573702"/>
          <c:h val="6.7998206395746413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73"/>
          <c:y val="0.17669095824611469"/>
          <c:w val="0.85610337736038833"/>
          <c:h val="0.70582866328976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4457296205379793E-2"/>
                  <c:y val="-1.47444508040370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659458619522818E-2"/>
                  <c:y val="-2.4574084673394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2142485999323402E-2"/>
                  <c:y val="0.10566856409559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10 "б" класс</c:v>
                </c:pt>
                <c:pt idx="1">
                  <c:v>11 "б" класс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0%">
                  <c:v>0.33329999999999999</c:v>
                </c:pt>
                <c:pt idx="1">
                  <c:v>0.83330000000000004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10 "б" класс</c:v>
                </c:pt>
                <c:pt idx="1">
                  <c:v>11 "б" класс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 formatCode="0.00%">
                  <c:v>0.33329999999999999</c:v>
                </c:pt>
                <c:pt idx="1">
                  <c:v>0.83330000000000004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876540137371112E-2"/>
                  <c:y val="-3.1946310075413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10 "б" класс</c:v>
                </c:pt>
                <c:pt idx="1">
                  <c:v>11 "б" класс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0.33329999999999999</c:v>
                </c:pt>
                <c:pt idx="1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778400"/>
        <c:axId val="321789600"/>
        <c:axId val="0"/>
      </c:bar3DChart>
      <c:catAx>
        <c:axId val="321778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89600"/>
        <c:crosses val="autoZero"/>
        <c:auto val="1"/>
        <c:lblAlgn val="ctr"/>
        <c:lblOffset val="100"/>
        <c:noMultiLvlLbl val="0"/>
      </c:catAx>
      <c:valAx>
        <c:axId val="3217896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177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1953800255601102E-2"/>
          <c:y val="5.2247212969853594E-2"/>
          <c:w val="0.89266721887855216"/>
          <c:h val="8.4060010301765895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2439152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Мониторинг успеваемости  и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 качества знаний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3 четверть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sz="4600" b="1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> 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КГУ “ </a:t>
            </a:r>
            <a:r>
              <a:rPr lang="kk-KZ" b="1" dirty="0" err="1" smtClean="0">
                <a:latin typeface="Times New Roman" pitchFamily="18" charset="0"/>
                <a:cs typeface="Times New Roman" pitchFamily="18" charset="0"/>
              </a:rPr>
              <a:t>Айдабульская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СШ 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14290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общей и качественной успеваемости учащихся за Ӏ, II,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четверть 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176992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года 170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-170 уч-ся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122234"/>
              </p:ext>
            </p:extLst>
          </p:nvPr>
        </p:nvGraphicFramePr>
        <p:xfrm>
          <a:off x="894289" y="3789040"/>
          <a:ext cx="6984776" cy="278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91975"/>
              </p:ext>
            </p:extLst>
          </p:nvPr>
        </p:nvGraphicFramePr>
        <p:xfrm>
          <a:off x="539552" y="1908994"/>
          <a:ext cx="8064896" cy="16624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3970"/>
                <a:gridCol w="1562539"/>
                <a:gridCol w="1858599"/>
                <a:gridCol w="2019788"/>
              </a:tblGrid>
              <a:tr h="433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1-четверть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2-четверть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3-четверть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7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44,87%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46,79%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39+11 ( 1 класс)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-50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- 10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Ударников- 12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Качество- 51,2%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Качество- 53,8%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86688"/>
              </p:ext>
            </p:extLst>
          </p:nvPr>
        </p:nvGraphicFramePr>
        <p:xfrm>
          <a:off x="285720" y="2280603"/>
          <a:ext cx="8501122" cy="2083555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400423"/>
                <a:gridCol w="1222811"/>
                <a:gridCol w="834850"/>
                <a:gridCol w="1372617"/>
                <a:gridCol w="1220946"/>
                <a:gridCol w="792477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56,25%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43,75%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63,64%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58,33%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3 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23189365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911623"/>
              </p:ext>
            </p:extLst>
          </p:nvPr>
        </p:nvGraphicFramePr>
        <p:xfrm>
          <a:off x="428596" y="1857364"/>
          <a:ext cx="8286809" cy="2069777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42,86%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28,57%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46,67%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53,33%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8695" y="4725144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Ударников-18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Ударников- 19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Качество-30,7%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Качество-  32,3%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65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-65 уч-ся </a:t>
            </a: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1440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3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-12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-12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17725"/>
              </p:ext>
            </p:extLst>
          </p:nvPr>
        </p:nvGraphicFramePr>
        <p:xfrm>
          <a:off x="357158" y="2428868"/>
          <a:ext cx="8572559" cy="1608636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58,3%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Качество-58,3%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3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30679752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370</Words>
  <Application>Microsoft Office PowerPoint</Application>
  <PresentationFormat>Экран (4:3)</PresentationFormat>
  <Paragraphs>170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Мониторинг успеваемости  и качества знаний за 3 четверть  2020-2021 учебный год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User_11</cp:lastModifiedBy>
  <cp:revision>82</cp:revision>
  <cp:lastPrinted>2018-10-29T10:42:06Z</cp:lastPrinted>
  <dcterms:created xsi:type="dcterms:W3CDTF">2018-05-23T13:26:07Z</dcterms:created>
  <dcterms:modified xsi:type="dcterms:W3CDTF">2021-03-25T10:55:47Z</dcterms:modified>
</cp:coreProperties>
</file>