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A6F1890-521D-4AE2-AD17-B53052E22CF3}"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6C75EC-CE38-42DF-A335-A5F90934B81B}"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A6F1890-521D-4AE2-AD17-B53052E22CF3}"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6C75EC-CE38-42DF-A335-A5F90934B81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A6F1890-521D-4AE2-AD17-B53052E22CF3}"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6C75EC-CE38-42DF-A335-A5F90934B81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A6F1890-521D-4AE2-AD17-B53052E22CF3}"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6C75EC-CE38-42DF-A335-A5F90934B81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A6F1890-521D-4AE2-AD17-B53052E22CF3}"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6C75EC-CE38-42DF-A335-A5F90934B81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A6F1890-521D-4AE2-AD17-B53052E22CF3}" type="datetimeFigureOut">
              <a:rPr lang="ru-RU" smtClean="0"/>
              <a:t>06.04.2021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C6C75EC-CE38-42DF-A335-A5F90934B81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A6F1890-521D-4AE2-AD17-B53052E22CF3}" type="datetimeFigureOut">
              <a:rPr lang="ru-RU" smtClean="0"/>
              <a:t>06.04.2021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C6C75EC-CE38-42DF-A335-A5F90934B81B}"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A6F1890-521D-4AE2-AD17-B53052E22CF3}" type="datetimeFigureOut">
              <a:rPr lang="ru-RU" smtClean="0"/>
              <a:t>06.04.2021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C6C75EC-CE38-42DF-A335-A5F90934B81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F1890-521D-4AE2-AD17-B53052E22CF3}" type="datetimeFigureOut">
              <a:rPr lang="ru-RU" smtClean="0"/>
              <a:t>06.04.2021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C6C75EC-CE38-42DF-A335-A5F90934B81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A6F1890-521D-4AE2-AD17-B53052E22CF3}" type="datetimeFigureOut">
              <a:rPr lang="ru-RU" smtClean="0"/>
              <a:t>06.04.2021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C6C75EC-CE38-42DF-A335-A5F90934B81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A6F1890-521D-4AE2-AD17-B53052E22CF3}" type="datetimeFigureOut">
              <a:rPr lang="ru-RU" smtClean="0"/>
              <a:t>06.04.2021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C6C75EC-CE38-42DF-A335-A5F90934B81B}"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A6F1890-521D-4AE2-AD17-B53052E22CF3}" type="datetimeFigureOut">
              <a:rPr lang="ru-RU" smtClean="0"/>
              <a:t>06.04.2021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C6C75EC-CE38-42DF-A335-A5F90934B81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7581" y="1340768"/>
            <a:ext cx="7714859" cy="3584689"/>
          </a:xfrm>
        </p:spPr>
        <p:txBody>
          <a:bodyPr/>
          <a:lstStyle/>
          <a:p>
            <a:pPr marL="182880" indent="0" algn="ctr">
              <a:buNone/>
            </a:pPr>
            <a:r>
              <a:rPr lang="ru-RU" sz="4400" dirty="0" err="1"/>
              <a:t>Буллинг</a:t>
            </a:r>
            <a:r>
              <a:rPr lang="ru-RU" sz="4400" dirty="0"/>
              <a:t>. </a:t>
            </a:r>
            <a:r>
              <a:rPr lang="ru-RU" sz="4400" dirty="0" err="1"/>
              <a:t>Баланың</a:t>
            </a:r>
            <a:r>
              <a:rPr lang="ru-RU" sz="4400" dirty="0"/>
              <a:t> </a:t>
            </a:r>
            <a:r>
              <a:rPr lang="ru-RU" sz="4400" dirty="0" err="1"/>
              <a:t>барлық</a:t>
            </a:r>
            <a:r>
              <a:rPr lang="ru-RU" sz="4400" dirty="0"/>
              <a:t> </a:t>
            </a:r>
            <a:r>
              <a:rPr lang="ru-RU" sz="4400" dirty="0" err="1"/>
              <a:t>қатыгездіктен</a:t>
            </a:r>
            <a:r>
              <a:rPr lang="ru-RU" sz="4400" dirty="0"/>
              <a:t> </a:t>
            </a:r>
            <a:r>
              <a:rPr lang="ru-RU" sz="4400" dirty="0" err="1"/>
              <a:t>қорғалуға</a:t>
            </a:r>
            <a:r>
              <a:rPr lang="ru-RU" sz="4400" dirty="0"/>
              <a:t> </a:t>
            </a:r>
            <a:r>
              <a:rPr lang="ru-RU" sz="4400" dirty="0" err="1" smtClean="0"/>
              <a:t>құқығы</a:t>
            </a:r>
            <a:r>
              <a:rPr lang="ru-RU" sz="4400" dirty="0" smtClean="0"/>
              <a:t/>
            </a:r>
            <a:br>
              <a:rPr lang="ru-RU" sz="4400" dirty="0" smtClean="0"/>
            </a:br>
            <a:r>
              <a:rPr lang="ru-RU" sz="4400" dirty="0" smtClean="0"/>
              <a:t/>
            </a:r>
            <a:br>
              <a:rPr lang="ru-RU" sz="4400" dirty="0" smtClean="0"/>
            </a:br>
            <a:r>
              <a:rPr lang="ru-RU" sz="3200" dirty="0"/>
              <a:t> </a:t>
            </a:r>
            <a:r>
              <a:rPr lang="ru-RU" sz="3200" dirty="0" smtClean="0"/>
              <a:t> </a:t>
            </a:r>
            <a:r>
              <a:rPr lang="ru-RU" sz="3200" dirty="0" err="1" smtClean="0"/>
              <a:t>Ата-аналар</a:t>
            </a:r>
            <a:r>
              <a:rPr lang="ru-RU" sz="3200" dirty="0" smtClean="0"/>
              <a:t> </a:t>
            </a:r>
            <a:r>
              <a:rPr lang="ru-RU" sz="3200" dirty="0" err="1" smtClean="0"/>
              <a:t>жиналысы</a:t>
            </a:r>
            <a:endParaRPr lang="ru-RU" sz="3200" dirty="0"/>
          </a:p>
        </p:txBody>
      </p:sp>
    </p:spTree>
    <p:extLst>
      <p:ext uri="{BB962C8B-B14F-4D97-AF65-F5344CB8AC3E}">
        <p14:creationId xmlns:p14="http://schemas.microsoft.com/office/powerpoint/2010/main" val="2325774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56992"/>
            <a:ext cx="8280921" cy="2808312"/>
          </a:xfrm>
        </p:spPr>
        <p:txBody>
          <a:bodyPr/>
          <a:lstStyle/>
          <a:p>
            <a:pPr algn="l"/>
            <a:r>
              <a:rPr lang="kk-KZ" sz="2000" dirty="0">
                <a:effectLst/>
              </a:rPr>
              <a:t>Буллинг қандай жағдайларға әкеліп тіреуі мүмкін?</a:t>
            </a:r>
            <a:r>
              <a:rPr lang="ru-RU" sz="2000" dirty="0">
                <a:effectLst/>
              </a:rPr>
              <a:t/>
            </a:r>
            <a:br>
              <a:rPr lang="ru-RU" sz="2000" dirty="0">
                <a:effectLst/>
              </a:rPr>
            </a:br>
            <a:r>
              <a:rPr lang="kk-KZ" sz="2000" dirty="0">
                <a:effectLst/>
              </a:rPr>
              <a:t>Буллинг әр түрлі мағынаны білдіруі мүмкін. Ол:</a:t>
            </a:r>
            <a:r>
              <a:rPr lang="ru-RU" sz="2000" dirty="0">
                <a:effectLst/>
              </a:rPr>
              <a:t/>
            </a:r>
            <a:br>
              <a:rPr lang="ru-RU" sz="2000" dirty="0">
                <a:effectLst/>
              </a:rPr>
            </a:br>
            <a:r>
              <a:rPr lang="kk-KZ" sz="2000" dirty="0">
                <a:effectLst/>
              </a:rPr>
              <a:t>адамды мазақтау, қорлау, </a:t>
            </a:r>
            <a:r>
              <a:rPr lang="kk-KZ" sz="2000" dirty="0" smtClean="0">
                <a:effectLst/>
              </a:rPr>
              <a:t>соқтығысу</a:t>
            </a:r>
            <a:r>
              <a:rPr lang="ru-RU" sz="2000" dirty="0">
                <a:effectLst/>
              </a:rPr>
              <a:t> </a:t>
            </a:r>
            <a:r>
              <a:rPr lang="kk-KZ" sz="2000" dirty="0" smtClean="0">
                <a:effectLst/>
              </a:rPr>
              <a:t>оның </a:t>
            </a:r>
            <a:r>
              <a:rPr lang="kk-KZ" sz="2000" dirty="0">
                <a:effectLst/>
              </a:rPr>
              <a:t>ақшасын не басқа заттарын тартып алу, </a:t>
            </a:r>
            <a:r>
              <a:rPr lang="kk-KZ" sz="2000" dirty="0" smtClean="0">
                <a:effectLst/>
              </a:rPr>
              <a:t>оларды бүлдіру</a:t>
            </a:r>
            <a:r>
              <a:rPr lang="ru-RU" sz="2000" dirty="0">
                <a:effectLst/>
              </a:rPr>
              <a:t> </a:t>
            </a:r>
            <a:r>
              <a:rPr lang="kk-KZ" sz="2000" dirty="0" smtClean="0">
                <a:effectLst/>
              </a:rPr>
              <a:t>сол </a:t>
            </a:r>
            <a:r>
              <a:rPr lang="kk-KZ" sz="2000" dirty="0">
                <a:effectLst/>
              </a:rPr>
              <a:t>жайында өсек </a:t>
            </a:r>
            <a:r>
              <a:rPr lang="kk-KZ" sz="2000" dirty="0" smtClean="0">
                <a:effectLst/>
              </a:rPr>
              <a:t>тарату</a:t>
            </a:r>
            <a:r>
              <a:rPr lang="ru-RU" sz="2000" dirty="0">
                <a:effectLst/>
              </a:rPr>
              <a:t> </a:t>
            </a:r>
            <a:r>
              <a:rPr lang="kk-KZ" sz="2000" dirty="0" smtClean="0">
                <a:effectLst/>
              </a:rPr>
              <a:t>оны </a:t>
            </a:r>
            <a:r>
              <a:rPr lang="kk-KZ" sz="2000" dirty="0">
                <a:effectLst/>
              </a:rPr>
              <a:t>елемеу немесе </a:t>
            </a:r>
            <a:r>
              <a:rPr lang="kk-KZ" sz="2000" dirty="0" smtClean="0">
                <a:effectLst/>
              </a:rPr>
              <a:t>жекелету</a:t>
            </a:r>
            <a:r>
              <a:rPr lang="ru-RU" sz="2000" dirty="0">
                <a:effectLst/>
              </a:rPr>
              <a:t> </a:t>
            </a:r>
            <a:r>
              <a:rPr lang="kk-KZ" sz="2000" dirty="0" smtClean="0">
                <a:effectLst/>
              </a:rPr>
              <a:t>ренжітетін</a:t>
            </a:r>
            <a:r>
              <a:rPr lang="kk-KZ" sz="2000" dirty="0">
                <a:effectLst/>
              </a:rPr>
              <a:t>, жаман әзіл айтып, басқа адамдардың алдында ыңғайсыз жағдайға қою</a:t>
            </a:r>
            <a:r>
              <a:rPr lang="ru-RU" sz="2000" dirty="0">
                <a:effectLst/>
              </a:rPr>
              <a:t/>
            </a:r>
            <a:br>
              <a:rPr lang="ru-RU" sz="2000" dirty="0">
                <a:effectLst/>
              </a:rPr>
            </a:br>
            <a:r>
              <a:rPr lang="kk-KZ" sz="2000" dirty="0">
                <a:effectLst/>
              </a:rPr>
              <a:t>ұрып-соғу, тепкілеу, итеру немесе басқаша зақым келтіру</a:t>
            </a:r>
            <a:r>
              <a:rPr lang="ru-RU" sz="2000" dirty="0">
                <a:effectLst/>
              </a:rPr>
              <a:t/>
            </a:r>
            <a:br>
              <a:rPr lang="ru-RU" sz="2000" dirty="0">
                <a:effectLst/>
              </a:rPr>
            </a:br>
            <a:r>
              <a:rPr lang="kk-KZ" sz="2000" dirty="0">
                <a:effectLst/>
              </a:rPr>
              <a:t>қоқан-лоқы көрсету немесе қорқыту</a:t>
            </a:r>
            <a:r>
              <a:rPr lang="ru-RU" sz="2000" dirty="0">
                <a:effectLst/>
              </a:rPr>
              <a:t/>
            </a:r>
            <a:br>
              <a:rPr lang="ru-RU" sz="2000" dirty="0">
                <a:effectLst/>
              </a:rPr>
            </a:br>
            <a:endParaRPr lang="ru-RU" sz="2000" dirty="0"/>
          </a:p>
        </p:txBody>
      </p:sp>
      <p:sp>
        <p:nvSpPr>
          <p:cNvPr id="3" name="Объект 2"/>
          <p:cNvSpPr>
            <a:spLocks noGrp="1"/>
          </p:cNvSpPr>
          <p:nvPr>
            <p:ph sz="quarter" idx="13"/>
          </p:nvPr>
        </p:nvSpPr>
        <p:spPr>
          <a:xfrm>
            <a:off x="539552" y="332656"/>
            <a:ext cx="8136904" cy="2952328"/>
          </a:xfrm>
        </p:spPr>
        <p:txBody>
          <a:bodyPr>
            <a:normAutofit/>
          </a:bodyPr>
          <a:lstStyle/>
          <a:p>
            <a:pPr lvl="0"/>
            <a:r>
              <a:rPr lang="kk-KZ" b="1" dirty="0"/>
              <a:t>Буллинг дегеніміз не?</a:t>
            </a:r>
            <a:endParaRPr lang="ru-RU" dirty="0"/>
          </a:p>
          <a:p>
            <a:r>
              <a:rPr lang="kk-KZ" b="1" dirty="0"/>
              <a:t>Буллинг (bullying)</a:t>
            </a:r>
            <a:r>
              <a:rPr lang="kk-KZ" dirty="0"/>
              <a:t> – ағылшын тілінен аударғанда, қорлау, қудалау, мазалау дегенді білдіреді. Адам үйде, мектепте, автобуста немесе интернетте, жалпы айтатын болсақ, кезкелген жерде  буллингке ұшырауы мүмкін. Бұл кез келген адамның басында болатын жағдай. Бірақ есіңде болсын, ешкімнің сені ренжітуге немесе өзің жайлы жаман ойлауға мәжбүрлеуге құқығы жоқ.</a:t>
            </a:r>
            <a:endParaRPr lang="ru-RU" dirty="0"/>
          </a:p>
          <a:p>
            <a:endParaRPr lang="ru-RU" dirty="0"/>
          </a:p>
        </p:txBody>
      </p:sp>
    </p:spTree>
    <p:extLst>
      <p:ext uri="{BB962C8B-B14F-4D97-AF65-F5344CB8AC3E}">
        <p14:creationId xmlns:p14="http://schemas.microsoft.com/office/powerpoint/2010/main" val="2048777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476672"/>
            <a:ext cx="7560840" cy="5832648"/>
          </a:xfrm>
        </p:spPr>
        <p:txBody>
          <a:bodyPr>
            <a:normAutofit fontScale="85000" lnSpcReduction="20000"/>
          </a:bodyPr>
          <a:lstStyle/>
          <a:p>
            <a:r>
              <a:rPr lang="kk-KZ" dirty="0"/>
              <a:t>Буллинг онлайн немесе телефон арқылы жүзеге асырылуы мүмкін. Олардың қатарына ренішті хабарламалар мен суреттер, зұлым мінеп-сынаулар жіберу жатады. Бұлардың барлығы </a:t>
            </a:r>
            <a:r>
              <a:rPr lang="kk-KZ" u="sng" dirty="0"/>
              <a:t>кибербуллинг </a:t>
            </a:r>
            <a:r>
              <a:rPr lang="kk-KZ" dirty="0"/>
              <a:t>деп аталады.</a:t>
            </a:r>
            <a:endParaRPr lang="ru-RU" dirty="0"/>
          </a:p>
          <a:p>
            <a:r>
              <a:rPr lang="kk-KZ" dirty="0"/>
              <a:t>Біреу саған күш көрсетпей, қорлап, қорқытқан да сенің жаныңа батады. Осындай жағдайға тап болған адам түрлі жағдайларды басынан кешіруі мүмкін, атап айтқанда:</a:t>
            </a:r>
            <a:endParaRPr lang="ru-RU" dirty="0"/>
          </a:p>
          <a:p>
            <a:pPr lvl="0"/>
            <a:r>
              <a:rPr lang="kk-KZ" dirty="0"/>
              <a:t>уайымдау</a:t>
            </a:r>
            <a:endParaRPr lang="ru-RU" dirty="0"/>
          </a:p>
          <a:p>
            <a:pPr lvl="0"/>
            <a:r>
              <a:rPr lang="kk-KZ" dirty="0"/>
              <a:t>ұйқының бұзылуы</a:t>
            </a:r>
            <a:endParaRPr lang="ru-RU" dirty="0"/>
          </a:p>
          <a:p>
            <a:pPr lvl="0"/>
            <a:r>
              <a:rPr lang="kk-KZ" dirty="0"/>
              <a:t>тәбеттің болмауы</a:t>
            </a:r>
            <a:endParaRPr lang="ru-RU" dirty="0"/>
          </a:p>
          <a:p>
            <a:pPr lvl="0"/>
            <a:r>
              <a:rPr lang="kk-KZ" dirty="0"/>
              <a:t>өзі жайлы жаман ойлау</a:t>
            </a:r>
            <a:endParaRPr lang="ru-RU" dirty="0"/>
          </a:p>
          <a:p>
            <a:pPr lvl="0"/>
            <a:r>
              <a:rPr lang="kk-KZ" dirty="0"/>
              <a:t>өз-өзіне физикалық зақым келтіру</a:t>
            </a:r>
            <a:endParaRPr lang="ru-RU" dirty="0"/>
          </a:p>
          <a:p>
            <a:pPr lvl="0"/>
            <a:r>
              <a:rPr lang="kk-KZ" dirty="0"/>
              <a:t>өлім туралы ойлау</a:t>
            </a:r>
            <a:endParaRPr lang="ru-RU" dirty="0"/>
          </a:p>
          <a:p>
            <a:pPr lvl="0"/>
            <a:r>
              <a:rPr lang="kk-KZ" dirty="0"/>
              <a:t>сабақ үлгерімдерінің нашарлауы</a:t>
            </a:r>
            <a:endParaRPr lang="ru-RU" dirty="0"/>
          </a:p>
          <a:p>
            <a:pPr lvl="0"/>
            <a:r>
              <a:rPr lang="kk-KZ" dirty="0"/>
              <a:t>ауыру</a:t>
            </a:r>
            <a:endParaRPr lang="ru-RU" dirty="0"/>
          </a:p>
          <a:p>
            <a:pPr lvl="0"/>
            <a:r>
              <a:rPr lang="kk-KZ" dirty="0"/>
              <a:t>“маған ешкім көмектесе алмайды” деп ойлау</a:t>
            </a:r>
            <a:endParaRPr lang="ru-RU" dirty="0"/>
          </a:p>
          <a:p>
            <a:pPr lvl="0"/>
            <a:r>
              <a:rPr lang="kk-KZ" dirty="0"/>
              <a:t>өзін жалғыз сезіну, уайымға берілу не ашулану</a:t>
            </a:r>
            <a:endParaRPr lang="ru-RU" dirty="0"/>
          </a:p>
          <a:p>
            <a:pPr lvl="0"/>
            <a:r>
              <a:rPr lang="kk-KZ" dirty="0"/>
              <a:t>қорқу</a:t>
            </a:r>
            <a:endParaRPr lang="ru-RU" dirty="0"/>
          </a:p>
          <a:p>
            <a:endParaRPr lang="ru-RU" dirty="0"/>
          </a:p>
        </p:txBody>
      </p:sp>
    </p:spTree>
    <p:extLst>
      <p:ext uri="{BB962C8B-B14F-4D97-AF65-F5344CB8AC3E}">
        <p14:creationId xmlns:p14="http://schemas.microsoft.com/office/powerpoint/2010/main" val="2656910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476672"/>
            <a:ext cx="7560840" cy="5688632"/>
          </a:xfrm>
        </p:spPr>
        <p:txBody>
          <a:bodyPr>
            <a:normAutofit lnSpcReduction="10000"/>
          </a:bodyPr>
          <a:lstStyle/>
          <a:p>
            <a:r>
              <a:rPr lang="kk-KZ" b="1" dirty="0"/>
              <a:t>Буллингтің белгілері:</a:t>
            </a:r>
            <a:endParaRPr lang="ru-RU" dirty="0"/>
          </a:p>
          <a:p>
            <a:pPr lvl="0"/>
            <a:r>
              <a:rPr lang="kk-KZ" dirty="0"/>
              <a:t>Күштің теңсіздігі</a:t>
            </a:r>
            <a:endParaRPr lang="ru-RU" dirty="0"/>
          </a:p>
          <a:p>
            <a:pPr lvl="0"/>
            <a:r>
              <a:rPr lang="kk-KZ" dirty="0"/>
              <a:t>Агрессия</a:t>
            </a:r>
            <a:endParaRPr lang="ru-RU" dirty="0"/>
          </a:p>
          <a:p>
            <a:pPr lvl="0"/>
            <a:r>
              <a:rPr lang="kk-KZ" dirty="0"/>
              <a:t>Ұзақ уақыт бойы іс- әрекеттердің қайталанбауы</a:t>
            </a:r>
            <a:endParaRPr lang="ru-RU" dirty="0"/>
          </a:p>
          <a:p>
            <a:pPr lvl="0"/>
            <a:r>
              <a:rPr lang="kk-KZ" dirty="0"/>
              <a:t>Жәбірленушінің әсершілдігі</a:t>
            </a:r>
            <a:endParaRPr lang="ru-RU" dirty="0"/>
          </a:p>
          <a:p>
            <a:r>
              <a:rPr lang="kk-KZ" dirty="0"/>
              <a:t>Буллингтің түрлері:</a:t>
            </a:r>
            <a:endParaRPr lang="ru-RU" dirty="0"/>
          </a:p>
          <a:p>
            <a:pPr lvl="0"/>
            <a:r>
              <a:rPr lang="kk-KZ" dirty="0"/>
              <a:t>Физикалық</a:t>
            </a:r>
            <a:endParaRPr lang="ru-RU" dirty="0"/>
          </a:p>
          <a:p>
            <a:pPr lvl="0"/>
            <a:r>
              <a:rPr lang="kk-KZ" dirty="0"/>
              <a:t>Вербалды</a:t>
            </a:r>
            <a:endParaRPr lang="ru-RU" dirty="0"/>
          </a:p>
          <a:p>
            <a:pPr lvl="0"/>
            <a:r>
              <a:rPr lang="kk-KZ" dirty="0"/>
              <a:t>Қорқыту</a:t>
            </a:r>
            <a:endParaRPr lang="ru-RU" dirty="0"/>
          </a:p>
          <a:p>
            <a:pPr lvl="0"/>
            <a:r>
              <a:rPr lang="kk-KZ" dirty="0"/>
              <a:t>Шеттету</a:t>
            </a:r>
            <a:endParaRPr lang="ru-RU" dirty="0"/>
          </a:p>
          <a:p>
            <a:pPr lvl="0"/>
            <a:r>
              <a:rPr lang="kk-KZ" dirty="0"/>
              <a:t>Бопсалау</a:t>
            </a:r>
            <a:endParaRPr lang="ru-RU" dirty="0"/>
          </a:p>
          <a:p>
            <a:pPr lvl="0"/>
            <a:r>
              <a:rPr lang="kk-KZ" dirty="0"/>
              <a:t>Мүлікті бүлдіру</a:t>
            </a:r>
            <a:endParaRPr lang="ru-RU" dirty="0"/>
          </a:p>
          <a:p>
            <a:pPr lvl="0"/>
            <a:r>
              <a:rPr lang="kk-KZ" dirty="0"/>
              <a:t>Кибер буллинг</a:t>
            </a:r>
            <a:endParaRPr lang="ru-RU" dirty="0"/>
          </a:p>
          <a:p>
            <a:endParaRPr lang="ru-RU" dirty="0"/>
          </a:p>
        </p:txBody>
      </p:sp>
    </p:spTree>
    <p:extLst>
      <p:ext uri="{BB962C8B-B14F-4D97-AF65-F5344CB8AC3E}">
        <p14:creationId xmlns:p14="http://schemas.microsoft.com/office/powerpoint/2010/main" val="1182017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8208912" cy="5433784"/>
          </a:xfrm>
        </p:spPr>
        <p:txBody>
          <a:bodyPr>
            <a:normAutofit fontScale="70000" lnSpcReduction="20000"/>
          </a:bodyPr>
          <a:lstStyle/>
          <a:p>
            <a:r>
              <a:rPr lang="kk-KZ" b="1" dirty="0"/>
              <a:t>Буллинг құрбаны:</a:t>
            </a:r>
            <a:endParaRPr lang="ru-RU" dirty="0"/>
          </a:p>
          <a:p>
            <a:pPr lvl="0"/>
            <a:r>
              <a:rPr lang="kk-KZ" dirty="0"/>
              <a:t>Физикалық кемістік, көзілдірік тағатын, құлағы нашар еститін, ДЦП ;</a:t>
            </a:r>
            <a:endParaRPr lang="ru-RU" dirty="0"/>
          </a:p>
          <a:p>
            <a:pPr lvl="0"/>
            <a:r>
              <a:rPr lang="kk-KZ" dirty="0"/>
              <a:t>Мінез ерекшелігі тұйық, ұялшақ, сезімтал, мазасыз, сенімсіз, өзін- өзі сыйлауы төмен;</a:t>
            </a:r>
            <a:endParaRPr lang="ru-RU" dirty="0"/>
          </a:p>
          <a:p>
            <a:pPr lvl="0"/>
            <a:r>
              <a:rPr lang="kk-KZ" dirty="0"/>
              <a:t>Түр әлпетінің ерекшеліктері: сепкіл, құлағы үлкен т.б.</a:t>
            </a:r>
            <a:endParaRPr lang="ru-RU" dirty="0"/>
          </a:p>
          <a:p>
            <a:pPr lvl="0"/>
            <a:r>
              <a:rPr lang="kk-KZ" dirty="0"/>
              <a:t>Әлеуметтік дағдылардың төмен дамуы- досы жоқ, ешкіммен араласпайтын бала.</a:t>
            </a:r>
            <a:endParaRPr lang="ru-RU" dirty="0"/>
          </a:p>
          <a:p>
            <a:pPr lvl="0"/>
            <a:r>
              <a:rPr lang="kk-KZ" dirty="0"/>
              <a:t>Мектеп қорқынышы- сабақты нашар оқитын т.б.</a:t>
            </a:r>
            <a:endParaRPr lang="ru-RU" dirty="0"/>
          </a:p>
          <a:p>
            <a:pPr lvl="0"/>
            <a:r>
              <a:rPr lang="kk-KZ" dirty="0"/>
              <a:t>Ауыратындар- кекеш, дислалия т.б.</a:t>
            </a:r>
            <a:endParaRPr lang="ru-RU" dirty="0"/>
          </a:p>
          <a:p>
            <a:pPr lvl="0"/>
            <a:r>
              <a:rPr lang="kk-KZ" dirty="0"/>
              <a:t>Жаңадан келген балалар.</a:t>
            </a:r>
            <a:endParaRPr lang="ru-RU" dirty="0"/>
          </a:p>
          <a:p>
            <a:r>
              <a:rPr lang="kk-KZ" b="1" dirty="0"/>
              <a:t>Буллингті айыру белгісі:</a:t>
            </a:r>
            <a:endParaRPr lang="ru-RU" dirty="0"/>
          </a:p>
          <a:p>
            <a:pPr lvl="0"/>
            <a:r>
              <a:rPr lang="kk-KZ" dirty="0"/>
              <a:t>Мектепке немесе оқу орнына барғысы келмейді;</a:t>
            </a:r>
            <a:endParaRPr lang="ru-RU" dirty="0"/>
          </a:p>
          <a:p>
            <a:pPr lvl="0"/>
            <a:r>
              <a:rPr lang="kk-KZ" dirty="0"/>
              <a:t>Мектептен немесе оқу орнынан көңіл- күйі түсіп келеді;</a:t>
            </a:r>
            <a:endParaRPr lang="ru-RU" dirty="0"/>
          </a:p>
          <a:p>
            <a:pPr lvl="0"/>
            <a:r>
              <a:rPr lang="kk-KZ" dirty="0"/>
              <a:t>Себепсіз жылау;</a:t>
            </a:r>
            <a:endParaRPr lang="ru-RU" dirty="0"/>
          </a:p>
          <a:p>
            <a:pPr lvl="0"/>
            <a:r>
              <a:rPr lang="kk-KZ" dirty="0"/>
              <a:t>Сыныптастары немесе топтағылар туралы ештене айтпайды;</a:t>
            </a:r>
            <a:endParaRPr lang="ru-RU" dirty="0"/>
          </a:p>
          <a:p>
            <a:pPr lvl="0"/>
            <a:r>
              <a:rPr lang="kk-KZ" dirty="0"/>
              <a:t>Сыныптастарының немесе топтағылардың үйіне, туған күн кештеріне бармайды;</a:t>
            </a:r>
            <a:endParaRPr lang="ru-RU" dirty="0"/>
          </a:p>
          <a:p>
            <a:pPr lvl="0"/>
            <a:r>
              <a:rPr lang="kk-KZ" dirty="0"/>
              <a:t>Көп ауырады;</a:t>
            </a:r>
            <a:endParaRPr lang="ru-RU" dirty="0"/>
          </a:p>
          <a:p>
            <a:pPr lvl="0"/>
            <a:r>
              <a:rPr lang="kk-KZ" dirty="0"/>
              <a:t>Ақша көп сұрайды</a:t>
            </a:r>
            <a:endParaRPr lang="ru-RU" dirty="0"/>
          </a:p>
          <a:p>
            <a:pPr lvl="0"/>
            <a:r>
              <a:rPr lang="kk-KZ" dirty="0"/>
              <a:t>Көп сөйлемейді.</a:t>
            </a:r>
            <a:endParaRPr lang="ru-RU" dirty="0"/>
          </a:p>
          <a:p>
            <a:pPr marL="45720" indent="0">
              <a:buNone/>
            </a:pPr>
            <a:endParaRPr lang="ru-RU" dirty="0"/>
          </a:p>
        </p:txBody>
      </p:sp>
    </p:spTree>
    <p:extLst>
      <p:ext uri="{BB962C8B-B14F-4D97-AF65-F5344CB8AC3E}">
        <p14:creationId xmlns:p14="http://schemas.microsoft.com/office/powerpoint/2010/main" val="357911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848872" cy="5505792"/>
          </a:xfrm>
        </p:spPr>
        <p:txBody>
          <a:bodyPr>
            <a:normAutofit fontScale="92500" lnSpcReduction="10000"/>
          </a:bodyPr>
          <a:lstStyle/>
          <a:p>
            <a:r>
              <a:rPr lang="kk-KZ" b="1" dirty="0"/>
              <a:t>Суицидтік әрекетті болдырмау</a:t>
            </a:r>
            <a:endParaRPr lang="ru-RU" dirty="0"/>
          </a:p>
          <a:p>
            <a:pPr lvl="0"/>
            <a:r>
              <a:rPr lang="kk-KZ" dirty="0"/>
              <a:t>психологиялық  қозу күшін бәсеңдету;</a:t>
            </a:r>
            <a:endParaRPr lang="ru-RU" dirty="0"/>
          </a:p>
          <a:p>
            <a:pPr lvl="0"/>
            <a:r>
              <a:rPr lang="kk-KZ" dirty="0"/>
              <a:t>суицидтік әрекетке итермелеген себепке психологиялық байлану дәрежесін азайту;</a:t>
            </a:r>
            <a:endParaRPr lang="ru-RU" dirty="0"/>
          </a:p>
          <a:p>
            <a:pPr lvl="0"/>
            <a:r>
              <a:rPr lang="kk-KZ" dirty="0"/>
              <a:t>әрекетті алмастыру механизмдерін қалыптастыру;</a:t>
            </a:r>
            <a:endParaRPr lang="ru-RU" dirty="0"/>
          </a:p>
          <a:p>
            <a:pPr lvl="0"/>
            <a:r>
              <a:rPr lang="kk-KZ" dirty="0"/>
              <a:t>өмір мен өлім туралы нақты, шынайы қатынас қалыптастыру</a:t>
            </a:r>
            <a:endParaRPr lang="ru-RU" dirty="0"/>
          </a:p>
          <a:p>
            <a:r>
              <a:rPr lang="kk-KZ" b="1" dirty="0"/>
              <a:t>Түзету.</a:t>
            </a:r>
            <a:r>
              <a:rPr lang="kk-KZ" dirty="0"/>
              <a:t> Стресті бағындыра білудің әлеуметтік білік және дағдыларына үйрету. Жасөспірімдерге отбасы, мектеп, достары және т.с.с. қатыстыра отырып, әлеуметтік қолдау көрсету. Мәселелерді шешуге көмектесетін әлеуметтік-психологиялық тренингтер, өзін бағалауын көтеретін, өз тұлғасына шынайы қатынас, эмпатияны дамытатын топтық психокоррекциялық сабақтар ұйымдастыруға болады. Сонымен қатар өзін ұстай білу дағдыларын дамытуға арналған тренингтерге негізделген табысқа жету мотивациясын жетілдіретін психологиялық коррекция шаралары да нәтиже беруге тиіс.</a:t>
            </a:r>
            <a:endParaRPr lang="ru-RU" dirty="0"/>
          </a:p>
          <a:p>
            <a:endParaRPr lang="ru-RU" dirty="0"/>
          </a:p>
        </p:txBody>
      </p:sp>
    </p:spTree>
    <p:extLst>
      <p:ext uri="{BB962C8B-B14F-4D97-AF65-F5344CB8AC3E}">
        <p14:creationId xmlns:p14="http://schemas.microsoft.com/office/powerpoint/2010/main" val="2714947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776864" cy="5577800"/>
          </a:xfrm>
        </p:spPr>
        <p:txBody>
          <a:bodyPr>
            <a:normAutofit fontScale="62500" lnSpcReduction="20000"/>
          </a:bodyPr>
          <a:lstStyle/>
          <a:p>
            <a:r>
              <a:rPr lang="kk-KZ" b="1" dirty="0"/>
              <a:t>Көмектесу үшін не істеуге болады?</a:t>
            </a:r>
            <a:endParaRPr lang="ru-RU" dirty="0"/>
          </a:p>
          <a:p>
            <a:r>
              <a:rPr lang="kk-KZ" b="1" dirty="0"/>
              <a:t>1. Суицидке бару себебін ашатын кілтті табу керек.</a:t>
            </a:r>
            <a:r>
              <a:rPr lang="kk-KZ" dirty="0"/>
              <a:t> Суицидтен құтқару тек достарының қамқоры мен қатысуынан ғана тұрмайды, сонымен бірге төнген қауіптің белгілерін тез арада аңғара білуге де байланысты. Сіздің сол қауіп туралы біліміңіз, ақпаратты меңгеруге деген ұмтылысыңыз біреудің өмірін құтқарып қалуы мүмкін.</a:t>
            </a:r>
            <a:endParaRPr lang="ru-RU" dirty="0"/>
          </a:p>
          <a:p>
            <a:r>
              <a:rPr lang="kk-KZ" i="1" dirty="0"/>
              <a:t>Болатын қауіптің белгілерін іздеңіз:</a:t>
            </a:r>
            <a:r>
              <a:rPr lang="kk-KZ" dirty="0"/>
              <a:t> өзіне-өзі қол салуға әрекеттенген суицидтік қорқытулар, депрессиялар, жүріс-тұрысындағы немесе мінез-құлқындағы айырықша өзгерістер, сонымен қатар ақырғы тілек-талаптарын білдіруге әзірлену. Шарасыздық пен үміті үзілгендіктің көрініс беруін бірден байқап,  жалғыздыққа ұшырап, оқшауланып қалған адам емес пе екенін анықтау керек.</a:t>
            </a:r>
            <a:endParaRPr lang="ru-RU" dirty="0"/>
          </a:p>
          <a:p>
            <a:r>
              <a:rPr lang="kk-KZ" b="1" dirty="0"/>
              <a:t>2. Қамқорлық қарым-қатынас орнатыңыз. </a:t>
            </a:r>
            <a:r>
              <a:rPr lang="kk-KZ" dirty="0"/>
              <a:t>Өзіне-өзі қол жұмсау сияқты маңызды мәселені жан-жақты қарастырып, шеше алатын жауап табу қиын. Бірақ егер сіз өмірден түңілген адамды түсіне біліп, оның жанын ұғына білуге тырыссаңыз, үлкен қадам жасағаныңыз. Әрі қарайғы жағдай сіздің өзара қарым-қатынасыңыздың сапасына байланысты болады. Оны тек сөзбен ғана емес, сонымен бірге вербальді емес эмпатиямен де білдіруге болады; мұндай жағдайда ақыл үйрету емес, қолдау көрсете білу тиімдірек болады.  </a:t>
            </a:r>
            <a:endParaRPr lang="kk-KZ" dirty="0" smtClean="0"/>
          </a:p>
          <a:p>
            <a:r>
              <a:rPr lang="kk-KZ" sz="2400" b="1" dirty="0"/>
              <a:t>Мұқият тыңдай білетін тыңдаушы болыңыз. </a:t>
            </a:r>
            <a:r>
              <a:rPr lang="kk-KZ" sz="2400" dirty="0"/>
              <a:t>Суицидке баратын адамдар әсіресе қатты оқшаулану сезіміне берілгіш болады. Соған байланысты олар сіздің ақыл-кеңестеріңізді қабылдауға құлықтары болмайды. Олар көбінесе өздерінің жан жарасын, уайымдарын талқылауды қажет етеді, яғни «Менде өмір сүруге тұрарлықтай ештеңе жоқ» деген сияқты сөздерімен жеткізеді. Егер адам депрессияға ұшыраған болса, онда онымен әңгімелескеннен гөрі оған өзі туралы көбірек айтқызған дұрыс болады. Сіз ол адамның жан жарасын білдіретін сөздерін, мейлі ол уайым, қайғы, кінә, қорқыныш немесе ашу-ыза болсын,  тыңдай білсеңіз, оған баға жетпес көмек бергеніңіз. Тіпті кейде жай ғана үндемей онымен бірге отырсаңыз да, бұл сіздің оған деген қамқорлық қатынасыңыздың, оның тағдырына немқұрайлы қарамайтыныңыздың дәлелі бола алады </a:t>
            </a:r>
            <a:r>
              <a:rPr lang="kk-KZ" dirty="0"/>
              <a:t> </a:t>
            </a:r>
            <a:endParaRPr lang="ru-RU" dirty="0"/>
          </a:p>
          <a:p>
            <a:endParaRPr lang="ru-RU" dirty="0"/>
          </a:p>
        </p:txBody>
      </p:sp>
    </p:spTree>
    <p:extLst>
      <p:ext uri="{BB962C8B-B14F-4D97-AF65-F5344CB8AC3E}">
        <p14:creationId xmlns:p14="http://schemas.microsoft.com/office/powerpoint/2010/main" val="1722422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264696"/>
          </a:xfrm>
        </p:spPr>
        <p:txBody>
          <a:bodyPr>
            <a:normAutofit fontScale="25000" lnSpcReduction="20000"/>
          </a:bodyPr>
          <a:lstStyle/>
          <a:p>
            <a:pPr marL="45720" indent="0">
              <a:buNone/>
            </a:pPr>
            <a:endParaRPr lang="ru-RU" sz="3400" dirty="0"/>
          </a:p>
          <a:p>
            <a:r>
              <a:rPr lang="kk-KZ" sz="5600" b="1" dirty="0"/>
              <a:t>4. Алмастыра алатын әрекеттер ұсыныңыз.</a:t>
            </a:r>
            <a:r>
              <a:rPr lang="kk-KZ" sz="5600" dirty="0"/>
              <a:t> </a:t>
            </a:r>
            <a:endParaRPr lang="ru-RU" sz="5600" dirty="0"/>
          </a:p>
          <a:p>
            <a:r>
              <a:rPr lang="kk-KZ" sz="5600" dirty="0"/>
              <a:t>Суицидке бет алған адамға: «Ойлан, сенің өлімің жақындарыңа қандай қайғы әкеледі», - деп айтқанша, оның ойына мүмкін әлі келе қоймаған басқа шешім туралы ойлануды сұраңыз. </a:t>
            </a:r>
            <a:endParaRPr lang="ru-RU" sz="5600" dirty="0"/>
          </a:p>
          <a:p>
            <a:r>
              <a:rPr lang="kk-KZ" sz="5600" dirty="0"/>
              <a:t>Суицидтің алдын алудың маңызды міндеттерінің бірі көмек беру үшін психикалық дискомфорттың  бастауын анықтау болып табылады. Бұл қиын болуы мүмкін, өйткені суицидтің «азық алатын ортасы» құпиялылық екені белгілі. Өзін-өзі өлтіруге оқталған адамды өзінің проблемасын өзі електен өткізіп және оны қиындатып тұрған не екенін нақтырақ анықтауына итермелеу керек.</a:t>
            </a:r>
            <a:endParaRPr lang="ru-RU" sz="5600" dirty="0"/>
          </a:p>
          <a:p>
            <a:r>
              <a:rPr lang="kk-KZ" sz="5600" b="1" dirty="0"/>
              <a:t>5. Үміт ұялатыңыз. </a:t>
            </a:r>
            <a:r>
              <a:rPr lang="kk-KZ" sz="5600" dirty="0"/>
              <a:t>Өзін-өзі құртуға бейім депрессивті адамдармен жұмыс ауқымды және жауапты болып табылады. Психотерапевтер олар не айтатынына және не сезетініне назарды жұмылдыру өте құнды болып келетіні туралы тұжырымға баяғыда келген. Мазалайтын жасырын ойлар сыртқа шыққанда басқа түскен бәле сондай қорқынышты емес, тіпті шешуге тұрарлықтай болып көрінуі әбден мүмкін. Қандай да бір үміттену де пайда болады.</a:t>
            </a:r>
            <a:endParaRPr lang="ru-RU" sz="5600" dirty="0"/>
          </a:p>
          <a:p>
            <a:r>
              <a:rPr lang="kk-KZ" sz="5600" b="1" dirty="0"/>
              <a:t>6. Жоғары суицидтік тәуекел жағдайында адамды жалғыз қалдырмаңыз. </a:t>
            </a:r>
            <a:r>
              <a:rPr lang="kk-KZ" sz="5600" dirty="0"/>
              <a:t>Кризистік жағдай шешілгенге шейін немесе көмек келгенге дейін  оның жанында барынша ұзақ қалуға тырысыңыз немесе біреуге тапсырыңыз. Мүмкін жедел жәрдем стансасына қоңырау шалу керек болар немесе емханаға хабарласу керек. Есіңізде болсын, қолдау көрсету сізге белгілі бір жауапкершілік артады.</a:t>
            </a:r>
            <a:endParaRPr lang="ru-RU" sz="5600" dirty="0"/>
          </a:p>
          <a:p>
            <a:r>
              <a:rPr lang="kk-KZ" sz="5600" b="1" dirty="0"/>
              <a:t>7. Мамандардан көмек сұраңыз. </a:t>
            </a:r>
            <a:r>
              <a:rPr lang="kk-KZ" sz="5600" dirty="0"/>
              <a:t>Суицидке баратын адамдардың көру аймағы тарылған, түнек басқан санада болады. Олардың санасы көтеруі қиын проблемаларды шешу жолдарын толық игеруге мүмкіндік бермейді. Олар алдымен қолдау табуды өтінеді. Достары, әрине, жақсы ниетпен көмекке ұмтылуы мүмкін, бірақ олардың білік пен тәжірибесі жетіңкіремейді, одан басқа олар тым әсерлі эмоционалдылыққа бейім болып келеді.</a:t>
            </a:r>
            <a:endParaRPr lang="ru-RU" sz="5600" dirty="0"/>
          </a:p>
          <a:p>
            <a:r>
              <a:rPr lang="kk-KZ" sz="5600" b="1" dirty="0"/>
              <a:t>8. Қамқорлық және қолдау көрсетуді сақтаудың маңыздылығы. </a:t>
            </a:r>
            <a:r>
              <a:rPr lang="kk-KZ" sz="5600" dirty="0"/>
              <a:t>Егер қауіп-қатер айналып өтіп кеткен жағдайдың өзінде мамандар болсын немесе отбасы болсын босаңсуға болмайды. Одан да қауіптісі алда болуы мүмкін. Ауру адамның психикалық белсенділігінің жоғарлауын жағдайының жақсарғаны деп ойлап қалуға да болады. Бірақ кейде депрессивті адамдар өзіне-өзі қол салу қарсаңында іс-әрекетке басымен кіріп кетеді. Олар ренжіткен адамдарының барлығынан кешірім сұрайды. Осыны көріп, сіз арқаңызды кеңге саласыз және қырағылықты бәсеңдетіп алуыңыз мүмкін. Бірақ бұл қылықтар барлығының алдындағы қарыздары мен міндеттерінен құтылып, содан кейін өзіне қол жұмсау керек деген шешімге келуінің хабаршысы болуы мүмкін. Шындығында, суицидке барушылардың тең жартысы психологиялық кризистің басталғанынан үш айдан кем емес уақыттан кейін өзіне-өзі қол салады.</a:t>
            </a:r>
            <a:endParaRPr lang="ru-RU" sz="5600" dirty="0"/>
          </a:p>
          <a:p>
            <a:pPr marL="45720" indent="0">
              <a:buNone/>
            </a:pPr>
            <a:endParaRPr lang="ru-RU" sz="3400" dirty="0"/>
          </a:p>
          <a:p>
            <a:endParaRPr lang="ru-RU" dirty="0"/>
          </a:p>
        </p:txBody>
      </p:sp>
    </p:spTree>
    <p:extLst>
      <p:ext uri="{BB962C8B-B14F-4D97-AF65-F5344CB8AC3E}">
        <p14:creationId xmlns:p14="http://schemas.microsoft.com/office/powerpoint/2010/main" val="165143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920880" cy="5793824"/>
          </a:xfrm>
        </p:spPr>
        <p:txBody>
          <a:bodyPr>
            <a:normAutofit fontScale="47500" lnSpcReduction="20000"/>
          </a:bodyPr>
          <a:lstStyle/>
          <a:p>
            <a:r>
              <a:rPr lang="kk-KZ" sz="4800" b="1" dirty="0"/>
              <a:t>Ата- аналарға жадынама</a:t>
            </a:r>
            <a:endParaRPr lang="ru-RU" sz="4800" dirty="0"/>
          </a:p>
          <a:p>
            <a:r>
              <a:rPr lang="kk-KZ" sz="4800" dirty="0"/>
              <a:t>Егер бала буллинг жағдайына түскенін мәлімдеп берсе, ата- ана сабырлы болып, ашуды көрсетпеуі қажет, өйткені ата- ана ашу мен мазасыздығын байқатуы- әлсіздіктің белгісі. Балаға оны түсінетінін жеткізе отырып оны жұбату қажет. Бәрін білгішсініп ақыл үйретуден аулақ болу, өйткені баланың өзін- өзі бағалауы, өзіне деген сенімі одан ары қарай жоғалып кетуі мүмкін.</a:t>
            </a:r>
            <a:endParaRPr lang="ru-RU" sz="4800" dirty="0"/>
          </a:p>
          <a:p>
            <a:r>
              <a:rPr lang="kk-KZ" sz="4800" dirty="0"/>
              <a:t>Шұғыл түрде әрекет жасау: баланың көзінше мұғалімге телефон шалып сөйлесу.</a:t>
            </a:r>
            <a:endParaRPr lang="ru-RU" sz="4800" dirty="0"/>
          </a:p>
          <a:p>
            <a:r>
              <a:rPr lang="kk-KZ" sz="4800" dirty="0"/>
              <a:t>Мұғаліммен сұхбат жүргізу барысында өзін сабырлы ұстау (эмоцияларға ерік бермеу), дегенмен ата- ана ретінде балаңызға жауапты екенін білдіре отырып келеңсіздіктерге жол бермейтінін жеткізу.</a:t>
            </a:r>
            <a:endParaRPr lang="ru-RU" sz="4800" dirty="0"/>
          </a:p>
          <a:p>
            <a:r>
              <a:rPr lang="kk-KZ" sz="4800" dirty="0"/>
              <a:t>Балаға зорлыққа жол бермейтінін көз жеткізу. Ата- ана қамқорлығын сезген бала өз ойын басқаға жеңіл аударады. Өзіне сенімділікті оята алады.</a:t>
            </a:r>
            <a:endParaRPr lang="ru-RU" sz="4800" dirty="0"/>
          </a:p>
          <a:p>
            <a:pPr marL="45720" indent="0" algn="ctr">
              <a:buNone/>
            </a:pP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8056395"/>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TotalTime>
  <Words>296</Words>
  <Application>Microsoft Office PowerPoint</Application>
  <PresentationFormat>Экран (4:3)</PresentationFormat>
  <Paragraphs>71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Воздушный поток</vt:lpstr>
      <vt:lpstr>Буллинг. Баланың барлық қатыгездіктен қорғалуға құқығы    Ата-аналар жиналысы</vt:lpstr>
      <vt:lpstr>Буллинг қандай жағдайларға әкеліп тіреуі мүмкін? Буллинг әр түрлі мағынаны білдіруі мүмкін. Ол: адамды мазақтау, қорлау, соқтығысу оның ақшасын не басқа заттарын тартып алу, оларды бүлдіру сол жайында өсек тарату оны елемеу немесе жекелету ренжітетін, жаман әзіл айтып, басқа адамдардың алдында ыңғайсыз жағдайға қою ұрып-соғу, тепкілеу, итеру немесе басқаша зақым келтіру қоқан-лоқы көрсету немесе қорқыту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Буллинг. Баланың барлық қатыгездіктен қорғалуға құқығы</dc:title>
  <dc:creator>5</dc:creator>
  <cp:lastModifiedBy>5</cp:lastModifiedBy>
  <cp:revision>3</cp:revision>
  <dcterms:created xsi:type="dcterms:W3CDTF">2021-04-06T05:03:53Z</dcterms:created>
  <dcterms:modified xsi:type="dcterms:W3CDTF">2021-04-06T05:52:47Z</dcterms:modified>
</cp:coreProperties>
</file>