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80" r:id="rId2"/>
    <p:sldId id="278" r:id="rId3"/>
    <p:sldId id="273" r:id="rId4"/>
    <p:sldId id="275" r:id="rId5"/>
    <p:sldId id="270" r:id="rId6"/>
    <p:sldId id="260" r:id="rId7"/>
    <p:sldId id="263" r:id="rId8"/>
    <p:sldId id="264" r:id="rId9"/>
    <p:sldId id="267" r:id="rId10"/>
    <p:sldId id="266" r:id="rId11"/>
    <p:sldId id="268" r:id="rId12"/>
    <p:sldId id="276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3F1E3-0AAA-4F2B-A7C5-0D229D18150D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/>
    </dgm:pt>
    <dgm:pt modelId="{D2B4F446-AF01-4F17-B760-05BE80551F80}">
      <dgm:prSet phldrT="[Текст]"/>
      <dgm:spPr/>
      <dgm:t>
        <a:bodyPr/>
        <a:lstStyle/>
        <a:p>
          <a:r>
            <a:rPr lang="ru-RU" u="sng" dirty="0" smtClean="0">
              <a:latin typeface="Arial" pitchFamily="34" charset="0"/>
              <a:cs typeface="Arial" pitchFamily="34" charset="0"/>
            </a:rPr>
            <a:t>ПОЧЕМУ</a:t>
          </a:r>
          <a:r>
            <a:rPr lang="ru-RU" dirty="0" smtClean="0">
              <a:latin typeface="Arial" pitchFamily="34" charset="0"/>
              <a:cs typeface="Arial" pitchFamily="34" charset="0"/>
            </a:rPr>
            <a:t> мы должны изучить наши подходы в преподавании?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DC93C942-9382-40A6-8254-1C78DB97C9B5}" type="parTrans" cxnId="{EE48819D-C8DB-47A7-9A3E-C2A9E8F9EC48}">
      <dgm:prSet/>
      <dgm:spPr/>
      <dgm:t>
        <a:bodyPr/>
        <a:lstStyle/>
        <a:p>
          <a:endParaRPr lang="ru-RU"/>
        </a:p>
      </dgm:t>
    </dgm:pt>
    <dgm:pt modelId="{77773961-3B67-4F4A-AEEC-A65DAF363950}" type="sibTrans" cxnId="{EE48819D-C8DB-47A7-9A3E-C2A9E8F9EC48}">
      <dgm:prSet/>
      <dgm:spPr/>
      <dgm:t>
        <a:bodyPr/>
        <a:lstStyle/>
        <a:p>
          <a:endParaRPr lang="ru-RU"/>
        </a:p>
      </dgm:t>
    </dgm:pt>
    <dgm:pt modelId="{C47C82A1-ED98-43A6-AADC-F726EB4B1D7F}">
      <dgm:prSet phldrT="[Текст]"/>
      <dgm:spPr/>
      <dgm:t>
        <a:bodyPr/>
        <a:lstStyle/>
        <a:p>
          <a:r>
            <a:rPr lang="ru-RU" u="sng" dirty="0" smtClean="0">
              <a:latin typeface="Arial" pitchFamily="34" charset="0"/>
              <a:cs typeface="Arial" pitchFamily="34" charset="0"/>
            </a:rPr>
            <a:t>КАК</a:t>
          </a:r>
          <a:r>
            <a:rPr lang="ru-RU" dirty="0" smtClean="0">
              <a:latin typeface="Arial" pitchFamily="34" charset="0"/>
              <a:cs typeface="Arial" pitchFamily="34" charset="0"/>
            </a:rPr>
            <a:t> мы будем это делать?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BFFE41A0-4A75-4F77-AE31-077385FA3F8C}" type="parTrans" cxnId="{96A1F855-442A-4261-8BD5-A0A652088D43}">
      <dgm:prSet/>
      <dgm:spPr/>
      <dgm:t>
        <a:bodyPr/>
        <a:lstStyle/>
        <a:p>
          <a:endParaRPr lang="ru-RU"/>
        </a:p>
      </dgm:t>
    </dgm:pt>
    <dgm:pt modelId="{159C131B-B58E-49F6-936D-D906991A3982}" type="sibTrans" cxnId="{96A1F855-442A-4261-8BD5-A0A652088D43}">
      <dgm:prSet/>
      <dgm:spPr/>
      <dgm:t>
        <a:bodyPr/>
        <a:lstStyle/>
        <a:p>
          <a:endParaRPr lang="ru-RU"/>
        </a:p>
      </dgm:t>
    </dgm:pt>
    <dgm:pt modelId="{325BDEB4-0BE4-4C92-958D-B17552167CEF}">
      <dgm:prSet phldrT="[Текст]"/>
      <dgm:spPr/>
      <dgm:t>
        <a:bodyPr/>
        <a:lstStyle/>
        <a:p>
          <a:r>
            <a:rPr lang="ru-RU" u="sng" dirty="0" smtClean="0">
              <a:latin typeface="Arial" pitchFamily="34" charset="0"/>
              <a:cs typeface="Arial" pitchFamily="34" charset="0"/>
            </a:rPr>
            <a:t>ЧТО</a:t>
          </a:r>
          <a:r>
            <a:rPr lang="ru-RU" dirty="0" smtClean="0">
              <a:latin typeface="Arial" pitchFamily="34" charset="0"/>
              <a:cs typeface="Arial" pitchFamily="34" charset="0"/>
            </a:rPr>
            <a:t> мы должны делать в классе?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88D3CB24-2E0D-49FF-95AF-3A921919DE4E}" type="parTrans" cxnId="{1C11F0BE-D211-4B38-B1F2-5F710CC3B317}">
      <dgm:prSet/>
      <dgm:spPr/>
      <dgm:t>
        <a:bodyPr/>
        <a:lstStyle/>
        <a:p>
          <a:endParaRPr lang="ru-RU"/>
        </a:p>
      </dgm:t>
    </dgm:pt>
    <dgm:pt modelId="{504DC9C4-D2B8-4820-BE8C-15228FA7330E}" type="sibTrans" cxnId="{1C11F0BE-D211-4B38-B1F2-5F710CC3B317}">
      <dgm:prSet/>
      <dgm:spPr/>
      <dgm:t>
        <a:bodyPr/>
        <a:lstStyle/>
        <a:p>
          <a:endParaRPr lang="ru-RU"/>
        </a:p>
      </dgm:t>
    </dgm:pt>
    <dgm:pt modelId="{930B2E34-D98E-49B7-B31D-C5A65755A02A}" type="pres">
      <dgm:prSet presAssocID="{AF83F1E3-0AAA-4F2B-A7C5-0D229D18150D}" presName="compositeShape" presStyleCnt="0">
        <dgm:presLayoutVars>
          <dgm:dir/>
          <dgm:resizeHandles/>
        </dgm:presLayoutVars>
      </dgm:prSet>
      <dgm:spPr/>
    </dgm:pt>
    <dgm:pt modelId="{BEA627F9-094A-4DBF-8A4D-C04E1F822E80}" type="pres">
      <dgm:prSet presAssocID="{AF83F1E3-0AAA-4F2B-A7C5-0D229D18150D}" presName="pyramid" presStyleLbl="node1" presStyleIdx="0" presStyleCnt="1"/>
      <dgm:spPr/>
    </dgm:pt>
    <dgm:pt modelId="{525015E7-EC7A-41DA-87E6-04FF25A6E5A0}" type="pres">
      <dgm:prSet presAssocID="{AF83F1E3-0AAA-4F2B-A7C5-0D229D18150D}" presName="theList" presStyleCnt="0"/>
      <dgm:spPr/>
    </dgm:pt>
    <dgm:pt modelId="{C38C35FE-B76D-4FE3-8E24-30CD506696F3}" type="pres">
      <dgm:prSet presAssocID="{D2B4F446-AF01-4F17-B760-05BE80551F80}" presName="aNode" presStyleLbl="fgAcc1" presStyleIdx="0" presStyleCnt="3" custScaleX="190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95CB1-C142-4D3A-9236-ECEA2B99A12E}" type="pres">
      <dgm:prSet presAssocID="{D2B4F446-AF01-4F17-B760-05BE80551F80}" presName="aSpace" presStyleCnt="0"/>
      <dgm:spPr/>
    </dgm:pt>
    <dgm:pt modelId="{D53877E1-AC12-4312-932C-928E7B2E85B3}" type="pres">
      <dgm:prSet presAssocID="{C47C82A1-ED98-43A6-AADC-F726EB4B1D7F}" presName="aNode" presStyleLbl="fgAcc1" presStyleIdx="1" presStyleCnt="3" custScaleX="163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73CF7-817F-472E-93AB-8ED49F9B4F64}" type="pres">
      <dgm:prSet presAssocID="{C47C82A1-ED98-43A6-AADC-F726EB4B1D7F}" presName="aSpace" presStyleCnt="0"/>
      <dgm:spPr/>
    </dgm:pt>
    <dgm:pt modelId="{2E201001-2C56-43E8-9A36-225E7464B134}" type="pres">
      <dgm:prSet presAssocID="{325BDEB4-0BE4-4C92-958D-B17552167CEF}" presName="aNode" presStyleLbl="fgAcc1" presStyleIdx="2" presStyleCnt="3" custScaleX="145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273E6-8A1A-4941-A69D-EBC7C7C8A2A6}" type="pres">
      <dgm:prSet presAssocID="{325BDEB4-0BE4-4C92-958D-B17552167CEF}" presName="aSpace" presStyleCnt="0"/>
      <dgm:spPr/>
    </dgm:pt>
  </dgm:ptLst>
  <dgm:cxnLst>
    <dgm:cxn modelId="{EE48819D-C8DB-47A7-9A3E-C2A9E8F9EC48}" srcId="{AF83F1E3-0AAA-4F2B-A7C5-0D229D18150D}" destId="{D2B4F446-AF01-4F17-B760-05BE80551F80}" srcOrd="0" destOrd="0" parTransId="{DC93C942-9382-40A6-8254-1C78DB97C9B5}" sibTransId="{77773961-3B67-4F4A-AEEC-A65DAF363950}"/>
    <dgm:cxn modelId="{C142E744-7EE8-4464-A5FF-7C5CB9D3C5F8}" type="presOf" srcId="{325BDEB4-0BE4-4C92-958D-B17552167CEF}" destId="{2E201001-2C56-43E8-9A36-225E7464B134}" srcOrd="0" destOrd="0" presId="urn:microsoft.com/office/officeart/2005/8/layout/pyramid2"/>
    <dgm:cxn modelId="{96A1F855-442A-4261-8BD5-A0A652088D43}" srcId="{AF83F1E3-0AAA-4F2B-A7C5-0D229D18150D}" destId="{C47C82A1-ED98-43A6-AADC-F726EB4B1D7F}" srcOrd="1" destOrd="0" parTransId="{BFFE41A0-4A75-4F77-AE31-077385FA3F8C}" sibTransId="{159C131B-B58E-49F6-936D-D906991A3982}"/>
    <dgm:cxn modelId="{1C11F0BE-D211-4B38-B1F2-5F710CC3B317}" srcId="{AF83F1E3-0AAA-4F2B-A7C5-0D229D18150D}" destId="{325BDEB4-0BE4-4C92-958D-B17552167CEF}" srcOrd="2" destOrd="0" parTransId="{88D3CB24-2E0D-49FF-95AF-3A921919DE4E}" sibTransId="{504DC9C4-D2B8-4820-BE8C-15228FA7330E}"/>
    <dgm:cxn modelId="{1A1307B3-63B3-4D92-BE56-CFD136B85AD2}" type="presOf" srcId="{D2B4F446-AF01-4F17-B760-05BE80551F80}" destId="{C38C35FE-B76D-4FE3-8E24-30CD506696F3}" srcOrd="0" destOrd="0" presId="urn:microsoft.com/office/officeart/2005/8/layout/pyramid2"/>
    <dgm:cxn modelId="{1B3A4319-6A9F-41E6-804B-82A1AC41073D}" type="presOf" srcId="{C47C82A1-ED98-43A6-AADC-F726EB4B1D7F}" destId="{D53877E1-AC12-4312-932C-928E7B2E85B3}" srcOrd="0" destOrd="0" presId="urn:microsoft.com/office/officeart/2005/8/layout/pyramid2"/>
    <dgm:cxn modelId="{940F00DA-365F-478E-B5B4-A6EE97F6DC8B}" type="presOf" srcId="{AF83F1E3-0AAA-4F2B-A7C5-0D229D18150D}" destId="{930B2E34-D98E-49B7-B31D-C5A65755A02A}" srcOrd="0" destOrd="0" presId="urn:microsoft.com/office/officeart/2005/8/layout/pyramid2"/>
    <dgm:cxn modelId="{9D6BFC23-D305-4FB6-BDEB-F08246896D51}" type="presParOf" srcId="{930B2E34-D98E-49B7-B31D-C5A65755A02A}" destId="{BEA627F9-094A-4DBF-8A4D-C04E1F822E80}" srcOrd="0" destOrd="0" presId="urn:microsoft.com/office/officeart/2005/8/layout/pyramid2"/>
    <dgm:cxn modelId="{A1C70CBB-932F-4CAE-B897-32D68AC4EA68}" type="presParOf" srcId="{930B2E34-D98E-49B7-B31D-C5A65755A02A}" destId="{525015E7-EC7A-41DA-87E6-04FF25A6E5A0}" srcOrd="1" destOrd="0" presId="urn:microsoft.com/office/officeart/2005/8/layout/pyramid2"/>
    <dgm:cxn modelId="{5D48D753-F4D3-483A-8091-9EFC04715B22}" type="presParOf" srcId="{525015E7-EC7A-41DA-87E6-04FF25A6E5A0}" destId="{C38C35FE-B76D-4FE3-8E24-30CD506696F3}" srcOrd="0" destOrd="0" presId="urn:microsoft.com/office/officeart/2005/8/layout/pyramid2"/>
    <dgm:cxn modelId="{1B5A65B6-84AF-426A-AD88-89B56D33043B}" type="presParOf" srcId="{525015E7-EC7A-41DA-87E6-04FF25A6E5A0}" destId="{2CA95CB1-C142-4D3A-9236-ECEA2B99A12E}" srcOrd="1" destOrd="0" presId="urn:microsoft.com/office/officeart/2005/8/layout/pyramid2"/>
    <dgm:cxn modelId="{DADA52BC-20ED-431E-A2BE-0919E81BE134}" type="presParOf" srcId="{525015E7-EC7A-41DA-87E6-04FF25A6E5A0}" destId="{D53877E1-AC12-4312-932C-928E7B2E85B3}" srcOrd="2" destOrd="0" presId="urn:microsoft.com/office/officeart/2005/8/layout/pyramid2"/>
    <dgm:cxn modelId="{EC40E95E-E996-49C9-B160-FFE77C114DD4}" type="presParOf" srcId="{525015E7-EC7A-41DA-87E6-04FF25A6E5A0}" destId="{30E73CF7-817F-472E-93AB-8ED49F9B4F64}" srcOrd="3" destOrd="0" presId="urn:microsoft.com/office/officeart/2005/8/layout/pyramid2"/>
    <dgm:cxn modelId="{B71C2EF9-49FB-4B2A-AB4F-31340B5BB201}" type="presParOf" srcId="{525015E7-EC7A-41DA-87E6-04FF25A6E5A0}" destId="{2E201001-2C56-43E8-9A36-225E7464B134}" srcOrd="4" destOrd="0" presId="urn:microsoft.com/office/officeart/2005/8/layout/pyramid2"/>
    <dgm:cxn modelId="{00243599-AEC5-403E-B91E-AC829BD079CE}" type="presParOf" srcId="{525015E7-EC7A-41DA-87E6-04FF25A6E5A0}" destId="{6C5273E6-8A1A-4941-A69D-EBC7C7C8A2A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627F9-094A-4DBF-8A4D-C04E1F822E80}">
      <dsp:nvSpPr>
        <dsp:cNvPr id="0" name=""/>
        <dsp:cNvSpPr/>
      </dsp:nvSpPr>
      <dsp:spPr>
        <a:xfrm>
          <a:off x="454966" y="0"/>
          <a:ext cx="5072098" cy="5072098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8C35FE-B76D-4FE3-8E24-30CD506696F3}">
      <dsp:nvSpPr>
        <dsp:cNvPr id="0" name=""/>
        <dsp:cNvSpPr/>
      </dsp:nvSpPr>
      <dsp:spPr>
        <a:xfrm>
          <a:off x="1504262" y="509934"/>
          <a:ext cx="6270371" cy="12006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u="sng" kern="1200" dirty="0" smtClean="0">
              <a:latin typeface="Arial" pitchFamily="34" charset="0"/>
              <a:cs typeface="Arial" pitchFamily="34" charset="0"/>
            </a:rPr>
            <a:t>ПОЧЕМУ</a:t>
          </a:r>
          <a:r>
            <a:rPr lang="ru-RU" sz="2900" kern="1200" dirty="0" smtClean="0">
              <a:latin typeface="Arial" pitchFamily="34" charset="0"/>
              <a:cs typeface="Arial" pitchFamily="34" charset="0"/>
            </a:rPr>
            <a:t> мы должны изучить наши подходы в преподавании?</a:t>
          </a:r>
          <a:endParaRPr lang="ru-RU" sz="2900" kern="1200" dirty="0">
            <a:latin typeface="Arial" pitchFamily="34" charset="0"/>
            <a:cs typeface="Arial" pitchFamily="34" charset="0"/>
          </a:endParaRPr>
        </a:p>
      </dsp:txBody>
      <dsp:txXfrm>
        <a:off x="1562873" y="568545"/>
        <a:ext cx="6153149" cy="1083438"/>
      </dsp:txXfrm>
    </dsp:sp>
    <dsp:sp modelId="{D53877E1-AC12-4312-932C-928E7B2E85B3}">
      <dsp:nvSpPr>
        <dsp:cNvPr id="0" name=""/>
        <dsp:cNvSpPr/>
      </dsp:nvSpPr>
      <dsp:spPr>
        <a:xfrm>
          <a:off x="1949388" y="1860677"/>
          <a:ext cx="5380118" cy="12006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26439"/>
              <a:satOff val="7689"/>
              <a:lumOff val="-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u="sng" kern="1200" dirty="0" smtClean="0">
              <a:latin typeface="Arial" pitchFamily="34" charset="0"/>
              <a:cs typeface="Arial" pitchFamily="34" charset="0"/>
            </a:rPr>
            <a:t>КАК</a:t>
          </a:r>
          <a:r>
            <a:rPr lang="ru-RU" sz="2900" kern="1200" dirty="0" smtClean="0">
              <a:latin typeface="Arial" pitchFamily="34" charset="0"/>
              <a:cs typeface="Arial" pitchFamily="34" charset="0"/>
            </a:rPr>
            <a:t> мы будем это делать?</a:t>
          </a:r>
          <a:endParaRPr lang="ru-RU" sz="2900" kern="1200" dirty="0">
            <a:latin typeface="Arial" pitchFamily="34" charset="0"/>
            <a:cs typeface="Arial" pitchFamily="34" charset="0"/>
          </a:endParaRPr>
        </a:p>
      </dsp:txBody>
      <dsp:txXfrm>
        <a:off x="2007999" y="1919288"/>
        <a:ext cx="5262896" cy="1083438"/>
      </dsp:txXfrm>
    </dsp:sp>
    <dsp:sp modelId="{2E201001-2C56-43E8-9A36-225E7464B134}">
      <dsp:nvSpPr>
        <dsp:cNvPr id="0" name=""/>
        <dsp:cNvSpPr/>
      </dsp:nvSpPr>
      <dsp:spPr>
        <a:xfrm>
          <a:off x="2235143" y="3211420"/>
          <a:ext cx="4808607" cy="12006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052877"/>
              <a:satOff val="15378"/>
              <a:lumOff val="-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u="sng" kern="1200" dirty="0" smtClean="0">
              <a:latin typeface="Arial" pitchFamily="34" charset="0"/>
              <a:cs typeface="Arial" pitchFamily="34" charset="0"/>
            </a:rPr>
            <a:t>ЧТО</a:t>
          </a:r>
          <a:r>
            <a:rPr lang="ru-RU" sz="2900" kern="1200" dirty="0" smtClean="0">
              <a:latin typeface="Arial" pitchFamily="34" charset="0"/>
              <a:cs typeface="Arial" pitchFamily="34" charset="0"/>
            </a:rPr>
            <a:t> мы должны делать в классе?</a:t>
          </a:r>
          <a:endParaRPr lang="ru-RU" sz="2900" kern="1200" dirty="0">
            <a:latin typeface="Arial" pitchFamily="34" charset="0"/>
            <a:cs typeface="Arial" pitchFamily="34" charset="0"/>
          </a:endParaRPr>
        </a:p>
      </dsp:txBody>
      <dsp:txXfrm>
        <a:off x="2293754" y="3270031"/>
        <a:ext cx="4691385" cy="1083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C3179-5FC9-4032-98FA-1B7141E69443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9AE6C-722F-42FC-A187-6B04826C73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75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87739B-E6DD-4BE4-AA8B-22F4070E5A6F}" type="slidenum">
              <a:rPr kumimoji="1" lang="ja-JP" altLang="en-US" smtClean="0">
                <a:latin typeface="Calibri" pitchFamily="34" charset="0"/>
              </a:rPr>
              <a:pPr/>
              <a:t>1</a:t>
            </a:fld>
            <a:endParaRPr kumimoji="1" lang="ja-JP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3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87739B-E6DD-4BE4-AA8B-22F4070E5A6F}" type="slidenum">
              <a:rPr kumimoji="1" lang="ja-JP" altLang="en-US" smtClean="0">
                <a:latin typeface="Calibri" pitchFamily="34" charset="0"/>
              </a:rPr>
              <a:pPr/>
              <a:t>3</a:t>
            </a:fld>
            <a:endParaRPr kumimoji="1" lang="ja-JP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E514A2-4EFD-43B4-B8D9-9D78A88EF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8382000" cy="42148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6600" dirty="0" smtClean="0">
                <a:latin typeface="Arno Pro" pitchFamily="18" charset="0"/>
                <a:cs typeface="Arial" charset="0"/>
              </a:rPr>
              <a:t>Lesson Study</a:t>
            </a:r>
            <a:r>
              <a:rPr lang="ru-RU" altLang="ru-RU" sz="6600" dirty="0" smtClean="0">
                <a:latin typeface="Arno Pro" pitchFamily="18" charset="0"/>
                <a:cs typeface="Times New Roman" pitchFamily="18" charset="0"/>
              </a:rPr>
              <a:t/>
            </a:r>
            <a:br>
              <a:rPr lang="ru-RU" altLang="ru-RU" sz="6600" dirty="0" smtClean="0">
                <a:latin typeface="Arno Pro" pitchFamily="18" charset="0"/>
                <a:cs typeface="Times New Roman" pitchFamily="18" charset="0"/>
              </a:rPr>
            </a:br>
            <a:r>
              <a:rPr lang="ru-RU" altLang="ru-RU" sz="6600" dirty="0" smtClean="0">
                <a:latin typeface="Arno Pro" pitchFamily="18" charset="0"/>
                <a:cs typeface="Times New Roman" pitchFamily="18" charset="0"/>
              </a:rPr>
              <a:t/>
            </a:r>
            <a:br>
              <a:rPr lang="ru-RU" altLang="ru-RU" sz="6600" dirty="0" smtClean="0">
                <a:latin typeface="Arno Pro" pitchFamily="18" charset="0"/>
                <a:cs typeface="Times New Roman" pitchFamily="18" charset="0"/>
              </a:rPr>
            </a:br>
            <a:r>
              <a:rPr lang="ru-RU" altLang="ru-RU" sz="6600" dirty="0" smtClean="0">
                <a:latin typeface="Arno Pro" pitchFamily="18" charset="0"/>
                <a:cs typeface="Times New Roman" pitchFamily="18" charset="0"/>
              </a:rPr>
              <a:t/>
            </a:r>
            <a:br>
              <a:rPr lang="ru-RU" altLang="ru-RU" sz="6600" dirty="0" smtClean="0">
                <a:latin typeface="Arno Pro" pitchFamily="18" charset="0"/>
                <a:cs typeface="Times New Roman" pitchFamily="18" charset="0"/>
              </a:rPr>
            </a:br>
            <a:r>
              <a:rPr lang="ru-RU" altLang="ru-RU" sz="6600" dirty="0" smtClean="0">
                <a:latin typeface="Arno Pro" pitchFamily="18" charset="0"/>
                <a:cs typeface="Arial" charset="0"/>
              </a:rPr>
              <a:t>Исследование урока</a:t>
            </a:r>
            <a:endParaRPr lang="ja-JP" altLang="en-US" sz="6600" dirty="0" smtClean="0">
              <a:latin typeface="Arno Pro" pitchFamily="18" charset="0"/>
              <a:cs typeface="Arial" charset="0"/>
            </a:endParaRPr>
          </a:p>
        </p:txBody>
      </p:sp>
      <p:pic>
        <p:nvPicPr>
          <p:cNvPr id="2051" name="Picture 4" descr="C:\Users\Менеджер\Pictures\Изображения\к курсам\сотрудничеств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071678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85786" y="35716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Garamond" pitchFamily="18" charset="0"/>
              </a:rPr>
              <a:t>Презентация</a:t>
            </a:r>
            <a:endParaRPr lang="ru-RU" sz="40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571480"/>
            <a:ext cx="8229600" cy="579278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ru-RU" sz="6200" b="1" dirty="0" smtClean="0">
                <a:latin typeface="Arno Pro" pitchFamily="18" charset="0"/>
              </a:rPr>
              <a:t>Шаги в процессе </a:t>
            </a:r>
            <a:r>
              <a:rPr lang="en-GB" sz="6200" b="1" dirty="0" smtClean="0">
                <a:latin typeface="Arno Pro" pitchFamily="18" charset="0"/>
              </a:rPr>
              <a:t>Lesson study</a:t>
            </a:r>
            <a:endParaRPr lang="ru-RU" sz="6200" b="1" dirty="0" smtClean="0">
              <a:latin typeface="Arno Pro" pitchFamily="18" charset="0"/>
            </a:endParaRPr>
          </a:p>
          <a:p>
            <a:pPr algn="ctr">
              <a:buNone/>
              <a:defRPr/>
            </a:pPr>
            <a:endParaRPr lang="ru-RU" sz="3600" b="1" dirty="0" smtClean="0">
              <a:latin typeface="Arno Pro" pitchFamily="18" charset="0"/>
            </a:endParaRP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1шаг. Формирование команды.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2 шаг. Разработка цели обучения.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3 шаг. Планирование урока.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4 шаг. Планирование исследования.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5 шаг. Наблюдение урока.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6 шаг. Обсуждение результатов наблюдения.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7 шаг. Внесения улучшений.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8 шаг. Документирование исследований.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9 шаг. Распространение опыта.</a:t>
            </a:r>
          </a:p>
          <a:p>
            <a:pPr>
              <a:buNone/>
              <a:defRPr/>
            </a:pPr>
            <a:r>
              <a:rPr lang="ru-RU" sz="3600" b="1" dirty="0" smtClean="0">
                <a:latin typeface="Arno Pro" pitchFamily="18" charset="0"/>
              </a:rPr>
              <a:t>10 шаг. Разработка цели обучения.</a:t>
            </a:r>
            <a:endParaRPr lang="en-GB" sz="3600" b="1" dirty="0" smtClean="0">
              <a:latin typeface="Arno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latin typeface="Arno Pro" pitchFamily="18" charset="0"/>
              </a:rPr>
              <a:t>Lesson study</a:t>
            </a:r>
            <a:endParaRPr lang="ru-RU" sz="4800" b="1" dirty="0" smtClean="0">
              <a:latin typeface="Arno Pro" pitchFamily="18" charset="0"/>
            </a:endParaRPr>
          </a:p>
          <a:p>
            <a:pPr algn="ctr"/>
            <a:r>
              <a:rPr lang="ru-RU" sz="4800" b="1" dirty="0" smtClean="0">
                <a:latin typeface="Arno Pro" pitchFamily="18" charset="0"/>
              </a:rPr>
              <a:t>Аспекты обучения</a:t>
            </a:r>
          </a:p>
          <a:p>
            <a:pPr algn="ctr"/>
            <a:endParaRPr lang="ru-RU" sz="4800" b="1" dirty="0" smtClean="0">
              <a:latin typeface="Arno Pro" pitchFamily="18" charset="0"/>
            </a:endParaRPr>
          </a:p>
          <a:p>
            <a:pPr algn="ctr"/>
            <a:r>
              <a:rPr lang="ru-RU" sz="3200" b="1" dirty="0" smtClean="0">
                <a:latin typeface="Arno Pro" pitchFamily="18" charset="0"/>
              </a:rPr>
              <a:t>Вовлечение всех учащихся в учебный процесс.</a:t>
            </a:r>
          </a:p>
          <a:p>
            <a:pPr algn="ctr"/>
            <a:endParaRPr lang="ru-RU" sz="3200" b="1" dirty="0" smtClean="0">
              <a:latin typeface="Arno Pro" pitchFamily="18" charset="0"/>
            </a:endParaRPr>
          </a:p>
          <a:p>
            <a:pPr algn="ctr"/>
            <a:r>
              <a:rPr lang="ru-RU" sz="3200" b="1" dirty="0" smtClean="0">
                <a:latin typeface="Arno Pro" pitchFamily="18" charset="0"/>
              </a:rPr>
              <a:t>Развитие критического мышления.</a:t>
            </a:r>
          </a:p>
          <a:p>
            <a:pPr algn="ctr"/>
            <a:endParaRPr lang="ru-RU" sz="3200" b="1" dirty="0" smtClean="0">
              <a:latin typeface="Arno Pro" pitchFamily="18" charset="0"/>
            </a:endParaRPr>
          </a:p>
          <a:p>
            <a:pPr algn="ctr"/>
            <a:r>
              <a:rPr lang="ru-RU" sz="3200" b="1" dirty="0" smtClean="0">
                <a:latin typeface="Arno Pro" pitchFamily="18" charset="0"/>
              </a:rPr>
              <a:t>Обучение талантливых и одаренных.</a:t>
            </a:r>
          </a:p>
          <a:p>
            <a:pPr algn="ctr"/>
            <a:endParaRPr lang="ru-RU" sz="3200" b="1" dirty="0" smtClean="0">
              <a:latin typeface="Arno Pro" pitchFamily="18" charset="0"/>
            </a:endParaRPr>
          </a:p>
          <a:p>
            <a:pPr algn="ctr"/>
            <a:r>
              <a:rPr lang="ru-RU" sz="3200" b="1" dirty="0" err="1" smtClean="0">
                <a:latin typeface="Arno Pro" pitchFamily="18" charset="0"/>
              </a:rPr>
              <a:t>Саморегуляция</a:t>
            </a:r>
            <a:r>
              <a:rPr lang="ru-RU" sz="3200" b="1" dirty="0" smtClean="0">
                <a:latin typeface="Arno Pro" pitchFamily="18" charset="0"/>
              </a:rPr>
              <a:t>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 действий по организации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Lesson study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Выработка правил работы в совместном режиме учительского исследования.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Выбор наблюдаемых учеников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области и причин для изучения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основной фокус вашего исследования.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Сбор уже известной информации касательно основного фокуса.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Совместное планирование (некритично).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Взаимное наблюдение и сбор данных.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Обсуждение, анализ, формулирование выводов и рекомендаций.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3200" b="1" dirty="0" err="1" smtClean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Нарисовать</a:t>
            </a:r>
            <a:r>
              <a:rPr lang="kk-KZ" sz="3200" b="1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свою</a:t>
            </a:r>
            <a:r>
              <a:rPr lang="kk-KZ" sz="3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руку</a:t>
            </a:r>
            <a:r>
              <a:rPr lang="kk-KZ" sz="3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kk-KZ" sz="3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листе</a:t>
            </a:r>
            <a:r>
              <a:rPr lang="kk-KZ" sz="3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kk-KZ" sz="3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kk-KZ" sz="3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каждом</a:t>
            </a:r>
            <a:r>
              <a:rPr lang="kk-KZ" sz="3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пальце</a:t>
            </a:r>
            <a:r>
              <a:rPr lang="kk-KZ" sz="3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написать</a:t>
            </a:r>
            <a:r>
              <a:rPr lang="kk-KZ" sz="3200" b="1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err="1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следующее</a:t>
            </a:r>
            <a:r>
              <a:rPr lang="kk-KZ" sz="3200" b="1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ru-RU" sz="11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b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kk-KZ" sz="3200" b="1" dirty="0" err="1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большой</a:t>
            </a: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палец-над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бы я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ещё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хотела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бы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поработать</a:t>
            </a:r>
            <a:endParaRPr lang="ru-RU" sz="3200" b="1" i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kk-KZ" sz="3200" b="1" dirty="0" err="1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указательный</a:t>
            </a: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палец-что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интересного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узнала</a:t>
            </a:r>
            <a:endParaRPr lang="ru-RU" sz="3200" b="1" i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kk-KZ" sz="3200" b="1" dirty="0" err="1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err="1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палец-</a:t>
            </a: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хватило</a:t>
            </a:r>
            <a:r>
              <a:rPr lang="kk-KZ" sz="3200" b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endParaRPr lang="ru-RU" sz="3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kk-KZ" sz="3200" b="1" dirty="0" err="1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безымянный</a:t>
            </a: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палец-психологическая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атмосфера на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коучинге</a:t>
            </a:r>
            <a:endParaRPr lang="ru-RU" sz="3200" b="1" i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kk-KZ" sz="3200" b="1" dirty="0" err="1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мизинец-</a:t>
            </a:r>
            <a:r>
              <a:rPr lang="kk-KZ" sz="32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понравилось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мои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i="1" dirty="0" err="1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пожелания</a:t>
            </a:r>
            <a:r>
              <a:rPr lang="kk-KZ" sz="3200" b="1" i="1" dirty="0">
                <a:solidFill>
                  <a:srgbClr val="00206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500042"/>
            <a:ext cx="7901014" cy="3286146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2-х минут вспомните и запишите с помощью глаголов,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делают ученики у Вас на уроке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Достаточно указать 8-10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</a:t>
            </a:r>
          </a:p>
          <a:p>
            <a:pPr>
              <a:buFontTx/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вы можете делать в 10 раз быстрее и лучше других на уроке?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71" y="3645024"/>
            <a:ext cx="2916766" cy="2187575"/>
          </a:xfr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9" y="3717031"/>
            <a:ext cx="3447913" cy="25859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731" y="4437112"/>
            <a:ext cx="2725493" cy="204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9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8382000" cy="42148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sz="6600" dirty="0" smtClean="0">
                <a:latin typeface="Arno Pro" pitchFamily="18" charset="0"/>
                <a:cs typeface="Arial" charset="0"/>
              </a:rPr>
              <a:t>Lesson Study</a:t>
            </a:r>
            <a:r>
              <a:rPr lang="ru-RU" altLang="ru-RU" sz="6600" dirty="0" smtClean="0">
                <a:latin typeface="Arno Pro" pitchFamily="18" charset="0"/>
                <a:cs typeface="Times New Roman" pitchFamily="18" charset="0"/>
              </a:rPr>
              <a:t/>
            </a:r>
            <a:br>
              <a:rPr lang="ru-RU" altLang="ru-RU" sz="6600" dirty="0" smtClean="0">
                <a:latin typeface="Arno Pro" pitchFamily="18" charset="0"/>
                <a:cs typeface="Times New Roman" pitchFamily="18" charset="0"/>
              </a:rPr>
            </a:br>
            <a:r>
              <a:rPr lang="ru-RU" altLang="ru-RU" sz="6600" dirty="0" smtClean="0">
                <a:latin typeface="Arno Pro" pitchFamily="18" charset="0"/>
                <a:cs typeface="Times New Roman" pitchFamily="18" charset="0"/>
              </a:rPr>
              <a:t/>
            </a:r>
            <a:br>
              <a:rPr lang="ru-RU" altLang="ru-RU" sz="6600" dirty="0" smtClean="0">
                <a:latin typeface="Arno Pro" pitchFamily="18" charset="0"/>
                <a:cs typeface="Times New Roman" pitchFamily="18" charset="0"/>
              </a:rPr>
            </a:br>
            <a:r>
              <a:rPr lang="ru-RU" altLang="ru-RU" sz="6600" dirty="0" smtClean="0">
                <a:latin typeface="Arno Pro" pitchFamily="18" charset="0"/>
                <a:cs typeface="Times New Roman" pitchFamily="18" charset="0"/>
              </a:rPr>
              <a:t/>
            </a:r>
            <a:br>
              <a:rPr lang="ru-RU" altLang="ru-RU" sz="6600" dirty="0" smtClean="0">
                <a:latin typeface="Arno Pro" pitchFamily="18" charset="0"/>
                <a:cs typeface="Times New Roman" pitchFamily="18" charset="0"/>
              </a:rPr>
            </a:br>
            <a:r>
              <a:rPr lang="ru-RU" altLang="ru-RU" sz="6600" dirty="0" smtClean="0">
                <a:latin typeface="Arno Pro" pitchFamily="18" charset="0"/>
                <a:cs typeface="Arial" charset="0"/>
              </a:rPr>
              <a:t>Исследование урока</a:t>
            </a:r>
            <a:endParaRPr lang="ja-JP" altLang="en-US" sz="6600" dirty="0" smtClean="0">
              <a:latin typeface="Arno Pro" pitchFamily="18" charset="0"/>
              <a:cs typeface="Arial" charset="0"/>
            </a:endParaRPr>
          </a:p>
        </p:txBody>
      </p:sp>
      <p:pic>
        <p:nvPicPr>
          <p:cNvPr id="2051" name="Picture 4" descr="C:\Users\Менеджер\Pictures\Изображения\к курсам\сотрудничеств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071678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Arial" charset="0"/>
                <a:cs typeface="Arial" charset="0"/>
              </a:rPr>
              <a:t>Улучшение обучения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2" descr="C:\Users\Менеджер\Pictures\к курсам\размышление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1443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627F9-094A-4DBF-8A4D-C04E1F822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EA627F9-094A-4DBF-8A4D-C04E1F822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C35FE-B76D-4FE3-8E24-30CD50669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38C35FE-B76D-4FE3-8E24-30CD50669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3877E1-AC12-4312-932C-928E7B2E8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D53877E1-AC12-4312-932C-928E7B2E8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201001-2C56-43E8-9A36-225E7464B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2E201001-2C56-43E8-9A36-225E7464B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latin typeface="Arno Pro" pitchFamily="18" charset="0"/>
              </a:rPr>
              <a:t>Методика </a:t>
            </a:r>
            <a:r>
              <a:rPr lang="en-GB" sz="2800" b="1" dirty="0" smtClean="0">
                <a:latin typeface="Arno Pro" pitchFamily="18" charset="0"/>
              </a:rPr>
              <a:t>Lesson study</a:t>
            </a:r>
            <a:r>
              <a:rPr lang="ru-RU" sz="2800" b="1" dirty="0" smtClean="0">
                <a:latin typeface="Arno Pro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latin typeface="Arno Pro" pitchFamily="18" charset="0"/>
              </a:rPr>
              <a:t>пришла к нам из Японии</a:t>
            </a:r>
            <a:endParaRPr lang="en-GB" sz="2800" b="1" dirty="0" smtClean="0">
              <a:latin typeface="Arno Pro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GB" sz="2800" dirty="0" smtClean="0"/>
          </a:p>
        </p:txBody>
      </p:sp>
      <p:pic>
        <p:nvPicPr>
          <p:cNvPr id="4099" name="Picture 6" descr="yosh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500174"/>
            <a:ext cx="2197772" cy="195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MP90039963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500174"/>
            <a:ext cx="24955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8" descr="MP900400805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736"/>
            <a:ext cx="32400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4714884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Arno Pro" pitchFamily="18" charset="0"/>
              </a:rPr>
              <a:t>Lesson</a:t>
            </a:r>
            <a:r>
              <a:rPr lang="ru-RU" sz="2800" dirty="0" smtClean="0">
                <a:latin typeface="Arno Pro" pitchFamily="18" charset="0"/>
              </a:rPr>
              <a:t> </a:t>
            </a:r>
            <a:r>
              <a:rPr lang="ru-RU" sz="2800" dirty="0" err="1" smtClean="0">
                <a:latin typeface="Arno Pro" pitchFamily="18" charset="0"/>
              </a:rPr>
              <a:t>Study</a:t>
            </a:r>
            <a:r>
              <a:rPr lang="ru-RU" sz="2800" dirty="0" smtClean="0">
                <a:latin typeface="Arno Pro" pitchFamily="18" charset="0"/>
              </a:rPr>
              <a:t> – педагогический подход, характеризующий особую форму исследования в действии на уроках, направленную на совершенствование знаний в области учительской практики.</a:t>
            </a:r>
            <a:endParaRPr lang="ru-RU" sz="2800" dirty="0">
              <a:latin typeface="Arno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GB" sz="2800" dirty="0" smtClean="0"/>
              <a:t>Lesson study </a:t>
            </a:r>
            <a:r>
              <a:rPr lang="ru-RU" sz="2800" dirty="0" smtClean="0"/>
              <a:t>берет начало в западной философии образования, в центре которого находится ребенок</a:t>
            </a:r>
            <a:endParaRPr lang="en-GB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buNone/>
              <a:defRPr/>
            </a:pPr>
            <a:r>
              <a:rPr lang="ru-RU" sz="2800" dirty="0" smtClean="0"/>
              <a:t>Распространение </a:t>
            </a:r>
            <a:r>
              <a:rPr lang="en-GB" sz="2800" dirty="0" smtClean="0"/>
              <a:t>Lesson study </a:t>
            </a:r>
            <a:r>
              <a:rPr lang="ru-RU" sz="2800" dirty="0" smtClean="0"/>
              <a:t>в японских школах совпало с демократизацией Японии в 1910-х и 1960-х годах</a:t>
            </a:r>
            <a:endParaRPr lang="en-GB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buNone/>
              <a:defRPr/>
            </a:pPr>
            <a:r>
              <a:rPr lang="ru-RU" sz="2800" dirty="0" smtClean="0"/>
              <a:t>С 1970-х гг. методика </a:t>
            </a:r>
            <a:r>
              <a:rPr lang="en-GB" sz="2800" dirty="0" smtClean="0"/>
              <a:t>Lesson study </a:t>
            </a:r>
            <a:r>
              <a:rPr lang="ru-RU" sz="2800" dirty="0" smtClean="0"/>
              <a:t>стала считаться основной платформой для повышения квалификации преподавателей во всех японских школах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57167"/>
            <a:ext cx="8229600" cy="572613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В ХХ</a:t>
            </a:r>
            <a:r>
              <a:rPr lang="en-US" sz="2800" dirty="0" smtClean="0"/>
              <a:t>I </a:t>
            </a:r>
            <a:r>
              <a:rPr lang="ru-RU" sz="2800" dirty="0" smtClean="0"/>
              <a:t>веке методика </a:t>
            </a:r>
            <a:r>
              <a:rPr lang="en-GB" sz="2800" dirty="0" smtClean="0"/>
              <a:t>Lesson study </a:t>
            </a:r>
            <a:r>
              <a:rPr lang="ru-RU" sz="2800" dirty="0" smtClean="0"/>
              <a:t>приобрела популярность на Западе после того, как американские исследователи узнали, что</a:t>
            </a:r>
            <a:r>
              <a:rPr lang="en-GB" sz="28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/>
              <a:t>Методика </a:t>
            </a:r>
            <a:r>
              <a:rPr lang="en-GB" sz="2800" dirty="0" smtClean="0"/>
              <a:t>Lesson study </a:t>
            </a:r>
            <a:r>
              <a:rPr lang="ru-RU" sz="2800" dirty="0" smtClean="0"/>
              <a:t>помогла японским учителям углубить свои педагогические знания и расширить знания о предметных областях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/>
              <a:t>Углубление знаний о предметных областях привело к высоким стандартам образовательных достижений японских школьников в сравнении с американскими (</a:t>
            </a:r>
            <a:r>
              <a:rPr lang="en-GB" sz="2800" dirty="0" smtClean="0"/>
              <a:t>Stigler </a:t>
            </a:r>
            <a:r>
              <a:rPr lang="ru-RU" sz="2800" dirty="0" smtClean="0"/>
              <a:t>и</a:t>
            </a:r>
            <a:r>
              <a:rPr lang="en-GB" sz="2800" dirty="0" smtClean="0"/>
              <a:t> </a:t>
            </a:r>
            <a:r>
              <a:rPr lang="en-GB" sz="2800" dirty="0" err="1" smtClean="0"/>
              <a:t>Hiebert</a:t>
            </a:r>
            <a:r>
              <a:rPr lang="en-GB" sz="2800" dirty="0" smtClean="0"/>
              <a:t>, 1999; TIMSS., 1999)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00041"/>
            <a:ext cx="8229600" cy="562612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Методика </a:t>
            </a:r>
            <a:r>
              <a:rPr lang="en-GB" dirty="0" smtClean="0"/>
              <a:t>Lesson study </a:t>
            </a:r>
            <a:r>
              <a:rPr lang="ru-RU" dirty="0" smtClean="0"/>
              <a:t>на сегодняшний день широко применяется в:</a:t>
            </a:r>
            <a:endParaRPr lang="en-GB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ru-RU" dirty="0" smtClean="0"/>
              <a:t>Сингапуре</a:t>
            </a:r>
            <a:endParaRPr lang="en-GB" dirty="0" smtClean="0"/>
          </a:p>
          <a:p>
            <a:pPr eaLnBrk="1" hangingPunct="1">
              <a:defRPr/>
            </a:pPr>
            <a:r>
              <a:rPr lang="ru-RU" dirty="0" smtClean="0"/>
              <a:t>Гонконге</a:t>
            </a:r>
            <a:endParaRPr lang="en-GB" dirty="0" smtClean="0"/>
          </a:p>
          <a:p>
            <a:pPr eaLnBrk="1" hangingPunct="1">
              <a:defRPr/>
            </a:pPr>
            <a:r>
              <a:rPr lang="ru-RU" dirty="0" smtClean="0"/>
              <a:t>Китае</a:t>
            </a:r>
            <a:endParaRPr lang="en-GB" dirty="0" smtClean="0"/>
          </a:p>
          <a:p>
            <a:pPr eaLnBrk="1" hangingPunct="1">
              <a:defRPr/>
            </a:pPr>
            <a:r>
              <a:rPr lang="ru-RU" dirty="0" smtClean="0"/>
              <a:t>Великобритании</a:t>
            </a:r>
            <a:endParaRPr lang="en-GB" dirty="0" smtClean="0"/>
          </a:p>
          <a:p>
            <a:pPr eaLnBrk="1" hangingPunct="1">
              <a:defRPr/>
            </a:pPr>
            <a:r>
              <a:rPr lang="ru-RU" dirty="0" smtClean="0"/>
              <a:t>Швеции</a:t>
            </a:r>
            <a:endParaRPr lang="en-GB" dirty="0" smtClean="0"/>
          </a:p>
          <a:p>
            <a:pPr eaLnBrk="1" hangingPunct="1">
              <a:defRPr/>
            </a:pPr>
            <a:r>
              <a:rPr lang="ru-RU" dirty="0" smtClean="0"/>
              <a:t>Канаде</a:t>
            </a:r>
            <a:endParaRPr lang="en-GB" dirty="0" smtClean="0"/>
          </a:p>
        </p:txBody>
      </p:sp>
      <p:pic>
        <p:nvPicPr>
          <p:cNvPr id="7171" name="Picture 4" descr="MC90012916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143116"/>
            <a:ext cx="12239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 descr="MC90001592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643182"/>
            <a:ext cx="122555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MP900362643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3429000"/>
            <a:ext cx="11811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MC90012922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929066"/>
            <a:ext cx="1262063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MP900362838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4714884"/>
            <a:ext cx="12239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9" descr="MP900362634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5429264"/>
            <a:ext cx="11795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latin typeface="Arno Pro" pitchFamily="18" charset="0"/>
              </a:rPr>
              <a:t>Lesson study</a:t>
            </a:r>
            <a:r>
              <a:rPr lang="ru-RU" sz="4800" b="1" dirty="0" smtClean="0">
                <a:latin typeface="Arno Pro" pitchFamily="18" charset="0"/>
              </a:rPr>
              <a:t> можно проводить </a:t>
            </a:r>
          </a:p>
          <a:p>
            <a:pPr algn="ctr"/>
            <a:r>
              <a:rPr lang="ru-RU" sz="4800" b="1" dirty="0" smtClean="0">
                <a:latin typeface="Arno Pro" pitchFamily="18" charset="0"/>
              </a:rPr>
              <a:t>по следующей тематике:</a:t>
            </a:r>
          </a:p>
          <a:p>
            <a:pPr algn="ctr"/>
            <a:endParaRPr lang="ru-RU" sz="3200" dirty="0" smtClean="0">
              <a:latin typeface="Arno Pro" pitchFamily="18" charset="0"/>
            </a:endParaRPr>
          </a:p>
          <a:p>
            <a:pPr algn="ctr"/>
            <a:r>
              <a:rPr lang="ru-RU" sz="3200" b="1" dirty="0" smtClean="0">
                <a:latin typeface="Arno Pro" pitchFamily="18" charset="0"/>
              </a:rPr>
              <a:t>как развивать диалог между учащимися,</a:t>
            </a:r>
          </a:p>
          <a:p>
            <a:pPr algn="ctr"/>
            <a:endParaRPr lang="ru-RU" sz="3200" b="1" dirty="0" smtClean="0">
              <a:latin typeface="Arno Pro" pitchFamily="18" charset="0"/>
            </a:endParaRPr>
          </a:p>
          <a:p>
            <a:pPr algn="ctr"/>
            <a:r>
              <a:rPr lang="ru-RU" sz="3200" b="1" dirty="0" smtClean="0">
                <a:latin typeface="Arno Pro" pitchFamily="18" charset="0"/>
              </a:rPr>
              <a:t>как развивать критическое мышление у учащихся,</a:t>
            </a:r>
          </a:p>
          <a:p>
            <a:pPr algn="ctr"/>
            <a:endParaRPr lang="ru-RU" sz="3200" b="1" dirty="0" smtClean="0">
              <a:latin typeface="Arno Pro" pitchFamily="18" charset="0"/>
            </a:endParaRPr>
          </a:p>
          <a:p>
            <a:pPr algn="ctr"/>
            <a:r>
              <a:rPr lang="ru-RU" sz="3200" b="1" dirty="0" smtClean="0">
                <a:latin typeface="Arno Pro" pitchFamily="18" charset="0"/>
              </a:rPr>
              <a:t>как развивать работу в группах, парах,</a:t>
            </a:r>
          </a:p>
          <a:p>
            <a:pPr algn="ctr"/>
            <a:endParaRPr lang="ru-RU" sz="3200" b="1" dirty="0" smtClean="0">
              <a:latin typeface="Arno Pro" pitchFamily="18" charset="0"/>
            </a:endParaRPr>
          </a:p>
          <a:p>
            <a:pPr algn="ctr"/>
            <a:r>
              <a:rPr lang="ru-RU" sz="3200" b="1" dirty="0" smtClean="0">
                <a:latin typeface="Arno Pro" pitchFamily="18" charset="0"/>
              </a:rPr>
              <a:t>как использовать инструменты ИКТ, </a:t>
            </a:r>
          </a:p>
          <a:p>
            <a:pPr algn="ctr"/>
            <a:endParaRPr lang="ru-RU" sz="3200" b="1" dirty="0" smtClean="0">
              <a:latin typeface="Arno Pro" pitchFamily="18" charset="0"/>
            </a:endParaRPr>
          </a:p>
          <a:p>
            <a:pPr algn="ctr"/>
            <a:r>
              <a:rPr lang="ru-RU" sz="3200" b="1" dirty="0" smtClean="0">
                <a:latin typeface="Arno Pro" pitchFamily="18" charset="0"/>
              </a:rPr>
              <a:t>как совершенствовать навыки чтения.</a:t>
            </a:r>
          </a:p>
          <a:p>
            <a:pPr algn="ctr"/>
            <a:endParaRPr lang="ru-RU" sz="3200" dirty="0" smtClean="0">
              <a:latin typeface="Arno Pro" pitchFamily="18" charset="0"/>
            </a:endParaRPr>
          </a:p>
          <a:p>
            <a:pPr algn="ctr"/>
            <a:endParaRPr lang="ru-RU" sz="3200" dirty="0">
              <a:latin typeface="Arno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</TotalTime>
  <Words>430</Words>
  <Application>Microsoft Office PowerPoint</Application>
  <PresentationFormat>Экран (4:3)</PresentationFormat>
  <Paragraphs>87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ＭＳ Ｐゴシック</vt:lpstr>
      <vt:lpstr>Arial</vt:lpstr>
      <vt:lpstr>Arno Pro</vt:lpstr>
      <vt:lpstr>Bookman Old Style</vt:lpstr>
      <vt:lpstr>Calibri</vt:lpstr>
      <vt:lpstr>Franklin Gothic Book</vt:lpstr>
      <vt:lpstr>Franklin Gothic Medium</vt:lpstr>
      <vt:lpstr>Garamond</vt:lpstr>
      <vt:lpstr>HG創英角ｺﾞｼｯｸUB</vt:lpstr>
      <vt:lpstr>Times New Roman</vt:lpstr>
      <vt:lpstr>Wingdings</vt:lpstr>
      <vt:lpstr>Wingdings 2</vt:lpstr>
      <vt:lpstr>Трек</vt:lpstr>
      <vt:lpstr>Lesson Study   Исследование урока</vt:lpstr>
      <vt:lpstr>Презентация PowerPoint</vt:lpstr>
      <vt:lpstr>Lesson Study   Исследование урока</vt:lpstr>
      <vt:lpstr>Улучшение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 54</dc:creator>
  <cp:lastModifiedBy>user</cp:lastModifiedBy>
  <cp:revision>24</cp:revision>
  <dcterms:created xsi:type="dcterms:W3CDTF">2014-12-21T17:10:14Z</dcterms:created>
  <dcterms:modified xsi:type="dcterms:W3CDTF">2019-10-27T17:37:00Z</dcterms:modified>
</cp:coreProperties>
</file>