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6" r:id="rId3"/>
    <p:sldId id="279" r:id="rId4"/>
    <p:sldId id="267" r:id="rId5"/>
    <p:sldId id="280" r:id="rId6"/>
    <p:sldId id="270" r:id="rId7"/>
    <p:sldId id="268" r:id="rId8"/>
    <p:sldId id="271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8" autoAdjust="0"/>
    <p:restoredTop sz="94677" autoAdjust="0"/>
  </p:normalViewPr>
  <p:slideViewPr>
    <p:cSldViewPr>
      <p:cViewPr varScale="1">
        <p:scale>
          <a:sx n="69" d="100"/>
          <a:sy n="69" d="100"/>
        </p:scale>
        <p:origin x="11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54453267453546E-2"/>
          <c:y val="0.15492095043454268"/>
          <c:w val="0.89510296835939607"/>
          <c:h val="0.68011002547663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0000641394942374E-2"/>
                  <c:y val="-0.132334081436357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182401268129428E-3"/>
                  <c:y val="-9.67056748957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2019-2020</c:v>
                </c:pt>
                <c:pt idx="1">
                  <c:v>1 четверть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0.56889999999999996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7001056"/>
        <c:axId val="127003856"/>
        <c:axId val="0"/>
      </c:bar3DChart>
      <c:catAx>
        <c:axId val="127001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003856"/>
        <c:crosses val="autoZero"/>
        <c:auto val="1"/>
        <c:lblAlgn val="ctr"/>
        <c:lblOffset val="100"/>
        <c:noMultiLvlLbl val="0"/>
      </c:catAx>
      <c:valAx>
        <c:axId val="1270038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001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002275961868211E-2"/>
          <c:y val="0.13158043393800281"/>
          <c:w val="0.86855861255822531"/>
          <c:h val="0.60372758499049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7486216409597882E-2"/>
                  <c:y val="7.9759711965536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200292905598755E-2"/>
                  <c:y val="0.108061545243630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715541023994706E-3"/>
                  <c:y val="-4.730536240378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7686509315196631E-2"/>
                  <c:y val="2.5806420149652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200292905598755E-2"/>
                  <c:y val="0.1202007424521016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 2"А"сынып</c:v>
                </c:pt>
                <c:pt idx="1">
                  <c:v> 2"Б"класс</c:v>
                </c:pt>
                <c:pt idx="2">
                  <c:v>3"А"сынып</c:v>
                </c:pt>
                <c:pt idx="3">
                  <c:v>3 "Б"класс</c:v>
                </c:pt>
                <c:pt idx="4">
                  <c:v>4"А"сынып</c:v>
                </c:pt>
                <c:pt idx="5">
                  <c:v>4"Б"класс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0.75</c:v>
                </c:pt>
                <c:pt idx="1">
                  <c:v>0.86670000000000003</c:v>
                </c:pt>
                <c:pt idx="2">
                  <c:v>1</c:v>
                </c:pt>
                <c:pt idx="3">
                  <c:v>0.72729999999999995</c:v>
                </c:pt>
                <c:pt idx="4">
                  <c:v>1</c:v>
                </c:pt>
                <c:pt idx="5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четверть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200292905598674E-2"/>
                  <c:y val="0.10838696462854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8287388031992892E-3"/>
                  <c:y val="9.0322470523785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028916969845226E-2"/>
                  <c:y val="8.4937991303789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201757433592539E-2"/>
                      <c:h val="6.8903141799573103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2.4772139913596978E-2"/>
                  <c:y val="9.4156370363827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7486216409597868E-2"/>
                  <c:y val="7.4268289595896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 2"А"сынып</c:v>
                </c:pt>
                <c:pt idx="1">
                  <c:v> 2"Б"класс</c:v>
                </c:pt>
                <c:pt idx="2">
                  <c:v>3"А"сынып</c:v>
                </c:pt>
                <c:pt idx="3">
                  <c:v>3 "Б"класс</c:v>
                </c:pt>
                <c:pt idx="4">
                  <c:v>4"А"сынып</c:v>
                </c:pt>
                <c:pt idx="5">
                  <c:v>4"Б"класс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0.75</c:v>
                </c:pt>
                <c:pt idx="1">
                  <c:v>0.63</c:v>
                </c:pt>
                <c:pt idx="2">
                  <c:v>0.5</c:v>
                </c:pt>
                <c:pt idx="3">
                  <c:v>0.67</c:v>
                </c:pt>
                <c:pt idx="4">
                  <c:v>1</c:v>
                </c:pt>
                <c:pt idx="5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898384"/>
        <c:axId val="126898944"/>
      </c:barChart>
      <c:catAx>
        <c:axId val="126898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898944"/>
        <c:crosses val="autoZero"/>
        <c:auto val="1"/>
        <c:lblAlgn val="ctr"/>
        <c:lblOffset val="100"/>
        <c:noMultiLvlLbl val="0"/>
      </c:catAx>
      <c:valAx>
        <c:axId val="1268989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898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9334234110605597E-2"/>
          <c:y val="5.1834696224288277E-3"/>
          <c:w val="0.92717966146501452"/>
          <c:h val="0.1458263608583012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219477144719373E-2"/>
          <c:y val="0.10381475099832277"/>
          <c:w val="0.85528007436570463"/>
          <c:h val="0.721422560100854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3507640793068208E-2"/>
                  <c:y val="8.8470299754094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161503045234404E-2"/>
                  <c:y val="6.2860476141067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507640793068208E-2"/>
                  <c:y val="6.9844973490074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569185693934736E-2"/>
                  <c:y val="9.5454797103101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815365297400686E-3"/>
                  <c:y val="6.2860476141067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507640793068208E-2"/>
                  <c:y val="-4.6563315660049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0.67</c:v>
                </c:pt>
                <c:pt idx="1">
                  <c:v>0.63</c:v>
                </c:pt>
                <c:pt idx="2">
                  <c:v>0.6</c:v>
                </c:pt>
                <c:pt idx="3">
                  <c:v>0.4</c:v>
                </c:pt>
                <c:pt idx="4">
                  <c:v>0.33329999999999999</c:v>
                </c:pt>
                <c:pt idx="5">
                  <c:v>0.4118</c:v>
                </c:pt>
                <c:pt idx="6">
                  <c:v>1</c:v>
                </c:pt>
                <c:pt idx="7">
                  <c:v>0.29409999999999997</c:v>
                </c:pt>
                <c:pt idx="8">
                  <c:v>1</c:v>
                </c:pt>
                <c:pt idx="9">
                  <c:v>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5282379750639E-2"/>
                  <c:y val="8.3725791200559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38455099133526E-3"/>
                  <c:y val="0.10243929445210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753820396534118E-2"/>
                  <c:y val="6.503300312487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056918569393458E-2"/>
                  <c:y val="1.2011927939025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4275813113330246E-4"/>
                  <c:y val="6.5275079036738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4692275495667637E-3"/>
                  <c:y val="-3.3758403853536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092108073139305E-2"/>
                      <c:h val="5.2849363274156368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"/>
                  <c:y val="3.843816940488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0.67</c:v>
                </c:pt>
                <c:pt idx="1">
                  <c:v>0.57140000000000002</c:v>
                </c:pt>
                <c:pt idx="2">
                  <c:v>0.5</c:v>
                </c:pt>
                <c:pt idx="3">
                  <c:v>0.2</c:v>
                </c:pt>
                <c:pt idx="4">
                  <c:v>0</c:v>
                </c:pt>
                <c:pt idx="5">
                  <c:v>0.4375</c:v>
                </c:pt>
                <c:pt idx="6">
                  <c:v>1</c:v>
                </c:pt>
                <c:pt idx="7">
                  <c:v>0.1875</c:v>
                </c:pt>
                <c:pt idx="8">
                  <c:v>1</c:v>
                </c:pt>
                <c:pt idx="9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901744"/>
        <c:axId val="126902304"/>
        <c:axId val="0"/>
      </c:bar3DChart>
      <c:catAx>
        <c:axId val="126901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902304"/>
        <c:crosses val="autoZero"/>
        <c:auto val="1"/>
        <c:lblAlgn val="ctr"/>
        <c:lblOffset val="100"/>
        <c:noMultiLvlLbl val="0"/>
      </c:catAx>
      <c:valAx>
        <c:axId val="1269023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901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16763377316838E-2"/>
          <c:y val="7.8763498320237619E-3"/>
          <c:w val="0.98683236622683135"/>
          <c:h val="6.9095194115863484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89662263961173"/>
          <c:y val="0.17669095824611469"/>
          <c:w val="0.85610337736038833"/>
          <c:h val="0.705828663289761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2142485999323402E-2"/>
                  <c:y val="0.105668564095598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10 "б" класс</c:v>
                </c:pt>
                <c:pt idx="1">
                  <c:v>11 "а" сынып</c:v>
                </c:pt>
                <c:pt idx="2">
                  <c:v>11 "б" класс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0.375</c:v>
                </c:pt>
                <c:pt idx="1">
                  <c:v>0</c:v>
                </c:pt>
                <c:pt idx="2">
                  <c:v>0.83330000000000004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1970161792590032E-2"/>
                  <c:y val="-2.51704415943666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C00000"/>
                        </a:solidFill>
                      </a:rPr>
                      <a:t>33%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2659458619522919E-3"/>
                  <c:y val="-3.829033029178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C00000"/>
                        </a:solidFill>
                      </a:rPr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063783447809189E-3"/>
                  <c:y val="-4.3760377476327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10 "б" класс</c:v>
                </c:pt>
                <c:pt idx="1">
                  <c:v>11 "а" сынып</c:v>
                </c:pt>
                <c:pt idx="2">
                  <c:v>11 "б" класс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 formatCode="0.00%">
                  <c:v>0.33329999999999999</c:v>
                </c:pt>
                <c:pt idx="1">
                  <c:v>0</c:v>
                </c:pt>
                <c:pt idx="2">
                  <c:v>0.83330000000000004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4335376"/>
        <c:axId val="194335936"/>
        <c:axId val="0"/>
      </c:bar3DChart>
      <c:catAx>
        <c:axId val="194335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4335936"/>
        <c:crosses val="autoZero"/>
        <c:auto val="1"/>
        <c:lblAlgn val="ctr"/>
        <c:lblOffset val="100"/>
        <c:noMultiLvlLbl val="0"/>
      </c:catAx>
      <c:valAx>
        <c:axId val="1943359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4335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781476048867892E-2"/>
          <c:y val="6.4163996507587886E-4"/>
          <c:w val="0.96821852395113206"/>
          <c:h val="0.10900283536923734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4476D-E998-4EDE-9C79-D8204C1FB35C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9284D-EC11-4535-8A46-4CBDD1440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7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284D-EC11-4535-8A46-4CBDD1440BB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9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5E4A-D733-413B-9DF8-5FFFA64C4585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1-тоқсанның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үлгерімінің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мониторингі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2020 – 2021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28800" y="341313"/>
            <a:ext cx="609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76400" y="265113"/>
            <a:ext cx="708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“Айдабол орта мектебі” КММ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77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497587"/>
              </p:ext>
            </p:extLst>
          </p:nvPr>
        </p:nvGraphicFramePr>
        <p:xfrm>
          <a:off x="571472" y="2204865"/>
          <a:ext cx="7744944" cy="1655047"/>
        </p:xfrm>
        <a:graphic>
          <a:graphicData uri="http://schemas.openxmlformats.org/drawingml/2006/table">
            <a:tbl>
              <a:tblPr/>
              <a:tblGrid>
                <a:gridCol w="2223090"/>
                <a:gridCol w="3011171"/>
                <a:gridCol w="2510683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2019-2020уч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год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r>
                        <a:rPr lang="ru-RU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кач-во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56,89%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214290"/>
            <a:ext cx="72728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1-четверть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2020-2021 учебный год.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071546"/>
            <a:ext cx="8176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Кол-во уч-ся на  начало  года 170 уч-ся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конец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четверти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-170 уч-ся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Прибыло – 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Выбыло-     0</a:t>
            </a:r>
            <a:endParaRPr lang="ru-RU" sz="2000" dirty="0"/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204645"/>
              </p:ext>
            </p:extLst>
          </p:nvPr>
        </p:nvGraphicFramePr>
        <p:xfrm>
          <a:off x="611560" y="4077072"/>
          <a:ext cx="6984776" cy="249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13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Начальное звено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629" y="905419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67 уч-ся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-67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Прибыла – 0                  Выбыло-  0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458" y="538947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- 20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-11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Ударников- 25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Качество- 82,6%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Качество- 67,9%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203322"/>
              </p:ext>
            </p:extLst>
          </p:nvPr>
        </p:nvGraphicFramePr>
        <p:xfrm>
          <a:off x="285720" y="2280603"/>
          <a:ext cx="8501122" cy="3045244"/>
        </p:xfrm>
        <a:graphic>
          <a:graphicData uri="http://schemas.openxmlformats.org/drawingml/2006/table">
            <a:tbl>
              <a:tblPr/>
              <a:tblGrid>
                <a:gridCol w="820284"/>
                <a:gridCol w="836714"/>
                <a:gridCol w="1400423"/>
                <a:gridCol w="1222811"/>
                <a:gridCol w="834850"/>
                <a:gridCol w="1372617"/>
                <a:gridCol w="1220946"/>
                <a:gridCol w="792477"/>
              </a:tblGrid>
              <a:tr h="3073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2019-2020</a:t>
                      </a:r>
                      <a:r>
                        <a:rPr lang="kk-KZ" sz="18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.год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-четверть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86,67%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«А»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5/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/12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72,73%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«А»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8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2868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1 –четверть</a:t>
            </a:r>
            <a:b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начальные классы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86467110"/>
              </p:ext>
            </p:extLst>
          </p:nvPr>
        </p:nvGraphicFramePr>
        <p:xfrm>
          <a:off x="214282" y="1571612"/>
          <a:ext cx="8715436" cy="493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0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405792"/>
              </p:ext>
            </p:extLst>
          </p:nvPr>
        </p:nvGraphicFramePr>
        <p:xfrm>
          <a:off x="428596" y="1857364"/>
          <a:ext cx="8286809" cy="3549694"/>
        </p:xfrm>
        <a:graphic>
          <a:graphicData uri="http://schemas.openxmlformats.org/drawingml/2006/table">
            <a:tbl>
              <a:tblPr/>
              <a:tblGrid>
                <a:gridCol w="1000132"/>
                <a:gridCol w="785818"/>
                <a:gridCol w="1295818"/>
                <a:gridCol w="1204512"/>
                <a:gridCol w="731421"/>
                <a:gridCol w="1368464"/>
                <a:gridCol w="1140387"/>
                <a:gridCol w="760257"/>
              </a:tblGrid>
              <a:tr h="2281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2019-2020 </a:t>
                      </a:r>
                      <a:r>
                        <a:rPr lang="kk-KZ" sz="16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r>
                        <a:rPr lang="kk-KZ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.год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8/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57,14%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«А»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«А»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33,33%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«Б»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/16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41,18%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43,75%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«А»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/16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29,41%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18,75%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«А»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«Б»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728" y="5500702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Отличников-5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Отличников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4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Ударников-33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Ударников- 31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Качество-58 %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Качество-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39,3%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7" y="734651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89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-89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Прибыла – 0                  Выбыло-  0    </a:t>
            </a:r>
          </a:p>
        </p:txBody>
      </p:sp>
    </p:spTree>
    <p:extLst>
      <p:ext uri="{BB962C8B-B14F-4D97-AF65-F5344CB8AC3E}">
        <p14:creationId xmlns:p14="http://schemas.microsoft.com/office/powerpoint/2010/main" val="1379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197747"/>
              </p:ext>
            </p:extLst>
          </p:nvPr>
        </p:nvGraphicFramePr>
        <p:xfrm>
          <a:off x="285720" y="1214422"/>
          <a:ext cx="8643998" cy="545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142852"/>
            <a:ext cx="81678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1 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142852"/>
            <a:ext cx="43133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-14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-14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Прибыло –0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Выбыл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0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366983"/>
              </p:ext>
            </p:extLst>
          </p:nvPr>
        </p:nvGraphicFramePr>
        <p:xfrm>
          <a:off x="357158" y="2428868"/>
          <a:ext cx="8572559" cy="1932265"/>
        </p:xfrm>
        <a:graphic>
          <a:graphicData uri="http://schemas.openxmlformats.org/drawingml/2006/table">
            <a:tbl>
              <a:tblPr/>
              <a:tblGrid>
                <a:gridCol w="805965"/>
                <a:gridCol w="879237"/>
                <a:gridCol w="1392125"/>
                <a:gridCol w="1245586"/>
                <a:gridCol w="879237"/>
                <a:gridCol w="1392125"/>
                <a:gridCol w="1245586"/>
                <a:gridCol w="732698"/>
              </a:tblGrid>
              <a:tr h="2241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2019-2020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37,5%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«А»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0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83,33%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83,3%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0100" y="507207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-2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Ударников-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50%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Качество-50%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679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1 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41051909"/>
              </p:ext>
            </p:extLst>
          </p:nvPr>
        </p:nvGraphicFramePr>
        <p:xfrm>
          <a:off x="142844" y="1357298"/>
          <a:ext cx="8739399" cy="5168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509</Words>
  <Application>Microsoft Office PowerPoint</Application>
  <PresentationFormat>Экран (4:3)</PresentationFormat>
  <Paragraphs>256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   1-тоқсанның білім сапасы мен үлгерімінің мониторингі ( 2020 – 2021 оқу жылы)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User_27</cp:lastModifiedBy>
  <cp:revision>63</cp:revision>
  <cp:lastPrinted>2018-10-29T10:42:06Z</cp:lastPrinted>
  <dcterms:created xsi:type="dcterms:W3CDTF">2018-05-23T13:26:07Z</dcterms:created>
  <dcterms:modified xsi:type="dcterms:W3CDTF">2020-11-09T18:23:06Z</dcterms:modified>
</cp:coreProperties>
</file>