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4" r:id="rId2"/>
    <p:sldId id="276" r:id="rId3"/>
    <p:sldId id="279" r:id="rId4"/>
    <p:sldId id="267" r:id="rId5"/>
    <p:sldId id="280" r:id="rId6"/>
    <p:sldId id="270" r:id="rId7"/>
    <p:sldId id="268" r:id="rId8"/>
    <p:sldId id="271" r:id="rId9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68" autoAdjust="0"/>
    <p:restoredTop sz="94677" autoAdjust="0"/>
  </p:normalViewPr>
  <p:slideViewPr>
    <p:cSldViewPr>
      <p:cViewPr varScale="1">
        <p:scale>
          <a:sx n="70" d="100"/>
          <a:sy n="70" d="100"/>
        </p:scale>
        <p:origin x="15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9054453267453546E-2"/>
          <c:y val="0.15492095043454268"/>
          <c:w val="0.89510296835939607"/>
          <c:h val="0.680110025476637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chemeClr val="accent6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2.0000641394942374E-2"/>
                  <c:y val="-0.132334081436357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182401268129428E-3"/>
                  <c:y val="-9.670567489579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1-четверть</c:v>
                </c:pt>
                <c:pt idx="1">
                  <c:v>2- четверть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</c:v>
                </c:pt>
                <c:pt idx="1">
                  <c:v>0.44869999999999999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0670672"/>
        <c:axId val="89428176"/>
        <c:axId val="0"/>
      </c:bar3DChart>
      <c:catAx>
        <c:axId val="90670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9428176"/>
        <c:crosses val="autoZero"/>
        <c:auto val="1"/>
        <c:lblAlgn val="ctr"/>
        <c:lblOffset val="100"/>
        <c:noMultiLvlLbl val="0"/>
      </c:catAx>
      <c:valAx>
        <c:axId val="894281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0670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002275961868211E-2"/>
          <c:y val="0.13158043393800281"/>
          <c:w val="0.86855861255822531"/>
          <c:h val="0.603727584990498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четверть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1.7486216409597882E-2"/>
                  <c:y val="7.97597119655369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0200292905598755E-2"/>
                  <c:y val="0.108061545243630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3715541023994706E-3"/>
                  <c:y val="-4.7305362403784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7686509315196631E-2"/>
                  <c:y val="2.5806420149652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0200292905598755E-2"/>
                  <c:y val="0.12020074245210163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</c:spPr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Лист1!$A$2:$A$7</c:f>
              <c:strCache>
                <c:ptCount val="6"/>
                <c:pt idx="0">
                  <c:v> 2"А"сынып</c:v>
                </c:pt>
                <c:pt idx="1">
                  <c:v> 2"Б"класс</c:v>
                </c:pt>
                <c:pt idx="2">
                  <c:v>3"А"сынып</c:v>
                </c:pt>
                <c:pt idx="3">
                  <c:v>3 "Б"класс</c:v>
                </c:pt>
                <c:pt idx="4">
                  <c:v>4"А"сынып</c:v>
                </c:pt>
                <c:pt idx="5">
                  <c:v>4"Б"класс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0.75</c:v>
                </c:pt>
                <c:pt idx="1">
                  <c:v>0.63</c:v>
                </c:pt>
                <c:pt idx="2">
                  <c:v>0.5</c:v>
                </c:pt>
                <c:pt idx="3">
                  <c:v>0.67</c:v>
                </c:pt>
                <c:pt idx="4">
                  <c:v>1</c:v>
                </c:pt>
                <c:pt idx="5">
                  <c:v>0.67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II четверть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200292905598674E-2"/>
                  <c:y val="0.108386964628541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8287388031992892E-3"/>
                  <c:y val="9.0322470523785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028916969845226E-2"/>
                  <c:y val="8.4937991303789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201757433592539E-2"/>
                      <c:h val="6.8903141799573103E-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2.4772139913596978E-2"/>
                  <c:y val="9.4156370363827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7486216409597868E-2"/>
                  <c:y val="7.42682895958969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Лист1!$A$2:$A$7</c:f>
              <c:strCache>
                <c:ptCount val="6"/>
                <c:pt idx="0">
                  <c:v> 2"А"сынып</c:v>
                </c:pt>
                <c:pt idx="1">
                  <c:v> 2"Б"класс</c:v>
                </c:pt>
                <c:pt idx="2">
                  <c:v>3"А"сынып</c:v>
                </c:pt>
                <c:pt idx="3">
                  <c:v>3 "Б"класс</c:v>
                </c:pt>
                <c:pt idx="4">
                  <c:v>4"А"сынып</c:v>
                </c:pt>
                <c:pt idx="5">
                  <c:v>4"Б"класс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0">
                  <c:v>0.75</c:v>
                </c:pt>
                <c:pt idx="1">
                  <c:v>0.5625</c:v>
                </c:pt>
                <c:pt idx="2">
                  <c:v>1</c:v>
                </c:pt>
                <c:pt idx="3">
                  <c:v>0.5</c:v>
                </c:pt>
                <c:pt idx="4">
                  <c:v>1</c:v>
                </c:pt>
                <c:pt idx="5">
                  <c:v>0.41670000000000001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561760"/>
        <c:axId val="93055904"/>
      </c:barChart>
      <c:catAx>
        <c:axId val="92561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055904"/>
        <c:crosses val="autoZero"/>
        <c:auto val="1"/>
        <c:lblAlgn val="ctr"/>
        <c:lblOffset val="100"/>
        <c:noMultiLvlLbl val="0"/>
      </c:catAx>
      <c:valAx>
        <c:axId val="930559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2561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9334234110605597E-2"/>
          <c:y val="5.1834696224288277E-3"/>
          <c:w val="0.92717966146501452"/>
          <c:h val="0.14582636085830122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219477144719373E-2"/>
          <c:y val="0.10381475099832277"/>
          <c:w val="0.85528007436570463"/>
          <c:h val="0.721422560100854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четверть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2.9384550991335126E-3"/>
                  <c:y val="1.3968994698014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161503045234404E-2"/>
                  <c:y val="6.28604761410670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3507640793068208E-2"/>
                  <c:y val="6.98449734900744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753820396534104E-2"/>
                  <c:y val="-9.3126631320100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8.815365297400686E-3"/>
                  <c:y val="6.28604761410670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7.3461377478338148E-3"/>
                  <c:y val="6.5188641924069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2.3507640793068208E-2"/>
                  <c:y val="-4.6563315660049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Лист1!$A$2:$A$11</c:f>
              <c:strCache>
                <c:ptCount val="10"/>
                <c:pt idx="0">
                  <c:v>5"А"</c:v>
                </c:pt>
                <c:pt idx="1">
                  <c:v>5"Б"</c:v>
                </c:pt>
                <c:pt idx="2">
                  <c:v>6"А"</c:v>
                </c:pt>
                <c:pt idx="3">
                  <c:v>6"Б"</c:v>
                </c:pt>
                <c:pt idx="4">
                  <c:v>7"А"</c:v>
                </c:pt>
                <c:pt idx="5">
                  <c:v>7"Б"</c:v>
                </c:pt>
                <c:pt idx="6">
                  <c:v>8"А"</c:v>
                </c:pt>
                <c:pt idx="7">
                  <c:v>8"Б"</c:v>
                </c:pt>
                <c:pt idx="8">
                  <c:v>9"А"</c:v>
                </c:pt>
                <c:pt idx="9">
                  <c:v>9"Б"</c:v>
                </c:pt>
              </c:strCache>
            </c:strRef>
          </c:cat>
          <c:val>
            <c:numRef>
              <c:f>Лист1!$B$2:$B$11</c:f>
              <c:numCache>
                <c:formatCode>0%</c:formatCode>
                <c:ptCount val="10"/>
                <c:pt idx="0">
                  <c:v>0.67</c:v>
                </c:pt>
                <c:pt idx="1">
                  <c:v>0.51139999999999997</c:v>
                </c:pt>
                <c:pt idx="2">
                  <c:v>0.5</c:v>
                </c:pt>
                <c:pt idx="3">
                  <c:v>0.2</c:v>
                </c:pt>
                <c:pt idx="4">
                  <c:v>0</c:v>
                </c:pt>
                <c:pt idx="5">
                  <c:v>0.4375</c:v>
                </c:pt>
                <c:pt idx="6">
                  <c:v>1</c:v>
                </c:pt>
                <c:pt idx="7">
                  <c:v>0.1875</c:v>
                </c:pt>
                <c:pt idx="8">
                  <c:v>1</c:v>
                </c:pt>
                <c:pt idx="9">
                  <c:v>0.3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II четверть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2.0569185693934681E-2"/>
                  <c:y val="8.14858024050869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445282379750639E-2"/>
                  <c:y val="8.37257912005599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056918569393458E-2"/>
                  <c:y val="1.2011927939025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9.641834715834038E-3"/>
                  <c:y val="-9.22613602574409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1.4692275495667637E-3"/>
                  <c:y val="-3.3758403853536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1092108073139305E-2"/>
                      <c:h val="5.2849363274156368E-2"/>
                    </c:manualLayout>
                  </c15:layout>
                </c:ext>
              </c:extLst>
            </c:dLbl>
            <c:dLbl>
              <c:idx val="10"/>
              <c:layout>
                <c:manualLayout>
                  <c:x val="0"/>
                  <c:y val="3.8438169404881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</c:spPr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Лист1!$A$2:$A$11</c:f>
              <c:strCache>
                <c:ptCount val="10"/>
                <c:pt idx="0">
                  <c:v>5"А"</c:v>
                </c:pt>
                <c:pt idx="1">
                  <c:v>5"Б"</c:v>
                </c:pt>
                <c:pt idx="2">
                  <c:v>6"А"</c:v>
                </c:pt>
                <c:pt idx="3">
                  <c:v>6"Б"</c:v>
                </c:pt>
                <c:pt idx="4">
                  <c:v>7"А"</c:v>
                </c:pt>
                <c:pt idx="5">
                  <c:v>7"Б"</c:v>
                </c:pt>
                <c:pt idx="6">
                  <c:v>8"А"</c:v>
                </c:pt>
                <c:pt idx="7">
                  <c:v>8"Б"</c:v>
                </c:pt>
                <c:pt idx="8">
                  <c:v>9"А"</c:v>
                </c:pt>
                <c:pt idx="9">
                  <c:v>9"Б"</c:v>
                </c:pt>
              </c:strCache>
            </c:strRef>
          </c:cat>
          <c:val>
            <c:numRef>
              <c:f>Лист1!$C$2:$C$11</c:f>
              <c:numCache>
                <c:formatCode>0%</c:formatCode>
                <c:ptCount val="10"/>
                <c:pt idx="0">
                  <c:v>0.5</c:v>
                </c:pt>
                <c:pt idx="1">
                  <c:v>0.42859999999999998</c:v>
                </c:pt>
                <c:pt idx="2">
                  <c:v>0.5</c:v>
                </c:pt>
                <c:pt idx="3">
                  <c:v>0.2</c:v>
                </c:pt>
                <c:pt idx="4">
                  <c:v>0</c:v>
                </c:pt>
                <c:pt idx="5">
                  <c:v>0.4667</c:v>
                </c:pt>
                <c:pt idx="6">
                  <c:v>0.5</c:v>
                </c:pt>
                <c:pt idx="7">
                  <c:v>0.25</c:v>
                </c:pt>
                <c:pt idx="8">
                  <c:v>1</c:v>
                </c:pt>
                <c:pt idx="9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7122944"/>
        <c:axId val="167123504"/>
        <c:axId val="0"/>
      </c:bar3DChart>
      <c:catAx>
        <c:axId val="167122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7123504"/>
        <c:crosses val="autoZero"/>
        <c:auto val="1"/>
        <c:lblAlgn val="ctr"/>
        <c:lblOffset val="100"/>
        <c:noMultiLvlLbl val="0"/>
      </c:catAx>
      <c:valAx>
        <c:axId val="1671235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7122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316763377316838E-2"/>
          <c:y val="7.8763498320237619E-3"/>
          <c:w val="0.98683236622683135"/>
          <c:h val="6.9095194115863484E-2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389662263961173"/>
          <c:y val="0.17669095824611469"/>
          <c:w val="0.85610337736038833"/>
          <c:h val="0.7058286632897617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четверть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0689296826932835E-2"/>
                  <c:y val="-2.703149314073451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2142485999323402E-2"/>
                  <c:y val="0.105668564095598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10 "б" класс</c:v>
                </c:pt>
                <c:pt idx="1">
                  <c:v>11 "а" сынып</c:v>
                </c:pt>
                <c:pt idx="2">
                  <c:v>11 "б" класс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 formatCode="0.00%">
                  <c:v>0.33329999999999999</c:v>
                </c:pt>
                <c:pt idx="1">
                  <c:v>0</c:v>
                </c:pt>
                <c:pt idx="2">
                  <c:v>0.83330000000000004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II четверть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3.1970161792590032E-2"/>
                  <c:y val="-2.517044159436661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C00000"/>
                        </a:solidFill>
                      </a:rPr>
                      <a:t>33%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9063783447809189E-3"/>
                  <c:y val="-4.3760377476327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10 "б" класс</c:v>
                </c:pt>
                <c:pt idx="1">
                  <c:v>11 "а" сынып</c:v>
                </c:pt>
                <c:pt idx="2">
                  <c:v>11 "б" класс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 formatCode="0.00%">
                  <c:v>0.33329999999999999</c:v>
                </c:pt>
                <c:pt idx="1">
                  <c:v>0</c:v>
                </c:pt>
                <c:pt idx="2">
                  <c:v>0.83330000000000004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7126864"/>
        <c:axId val="167127424"/>
        <c:axId val="0"/>
      </c:bar3DChart>
      <c:catAx>
        <c:axId val="167126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7127424"/>
        <c:crosses val="autoZero"/>
        <c:auto val="1"/>
        <c:lblAlgn val="ctr"/>
        <c:lblOffset val="100"/>
        <c:noMultiLvlLbl val="0"/>
      </c:catAx>
      <c:valAx>
        <c:axId val="16712742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7126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1781476048867892E-2"/>
          <c:y val="6.4163996507587886E-4"/>
          <c:w val="0.96821852395113206"/>
          <c:h val="0.10900283536923734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4476D-E998-4EDE-9C79-D8204C1FB35C}" type="datetimeFigureOut">
              <a:rPr lang="ru-RU" smtClean="0"/>
              <a:t>05.01.2021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9284D-EC11-4535-8A46-4CBDD1440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677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9284D-EC11-4535-8A46-4CBDD1440BB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094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05.01.2021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05.01.2021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05.01.2021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05.01.2021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05.01.2021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05.01.2021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05.01.2021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05.01.2021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05.01.2021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05.01.2021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t>05.01.2021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85E4A-D733-413B-9DF8-5FFFA64C4585}" type="datetimeFigureOut">
              <a:rPr lang="ru-RU" smtClean="0"/>
              <a:t>05.01.2021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0798D-9098-42AA-AC04-9C94DBD23A2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22859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2-тоқсанның </a:t>
            </a:r>
            <a:r>
              <a:rPr lang="ru-RU" sz="4600" b="1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b="1" dirty="0" err="1" smtClean="0">
                <a:latin typeface="Times New Roman" pitchFamily="18" charset="0"/>
                <a:cs typeface="Times New Roman" pitchFamily="18" charset="0"/>
              </a:rPr>
              <a:t>сапасы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4600" b="1" dirty="0" err="1" smtClean="0">
                <a:latin typeface="Times New Roman" pitchFamily="18" charset="0"/>
                <a:cs typeface="Times New Roman" pitchFamily="18" charset="0"/>
              </a:rPr>
              <a:t>үлгерімінің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b="1" dirty="0" err="1" smtClean="0">
                <a:latin typeface="Times New Roman" pitchFamily="18" charset="0"/>
                <a:cs typeface="Times New Roman" pitchFamily="18" charset="0"/>
              </a:rPr>
              <a:t>мониторингі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2020 – 2021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828800" y="341313"/>
            <a:ext cx="6096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676400" y="265113"/>
            <a:ext cx="708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“Айдабол орта мектебі” КММ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2773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594579"/>
              </p:ext>
            </p:extLst>
          </p:nvPr>
        </p:nvGraphicFramePr>
        <p:xfrm>
          <a:off x="571472" y="2204865"/>
          <a:ext cx="7744944" cy="1655047"/>
        </p:xfrm>
        <a:graphic>
          <a:graphicData uri="http://schemas.openxmlformats.org/drawingml/2006/table">
            <a:tbl>
              <a:tblPr/>
              <a:tblGrid>
                <a:gridCol w="2223090"/>
                <a:gridCol w="3011171"/>
                <a:gridCol w="2510683"/>
              </a:tblGrid>
              <a:tr h="432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1-четверть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2-четверть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8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Отличников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Ударников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</a:t>
                      </a:r>
                      <a:r>
                        <a:rPr lang="ru-RU" sz="20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кач-во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44,87%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99592" y="214290"/>
            <a:ext cx="727280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1-четверть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2020-2021 учебный год.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908720"/>
            <a:ext cx="8176992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Кол-во уч-ся на  начало  года 170 уч-ся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конец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четверти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-170 уч-ся</a:t>
            </a:r>
          </a:p>
          <a:p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Прибыла – 1 </a:t>
            </a:r>
            <a:r>
              <a:rPr lang="kk-KZ" sz="1900" b="1" dirty="0">
                <a:latin typeface="Times New Roman" pitchFamily="18" charset="0"/>
                <a:cs typeface="Times New Roman" pitchFamily="18" charset="0"/>
              </a:rPr>
              <a:t>(Мусин А, 8 «А» </a:t>
            </a:r>
            <a:r>
              <a:rPr lang="kk-KZ" sz="1900" b="1" dirty="0" err="1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kk-KZ" sz="19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Выбыло-  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1 (</a:t>
            </a:r>
            <a:r>
              <a:rPr lang="ru-RU" sz="1900" b="1" dirty="0" err="1">
                <a:latin typeface="Times New Roman" pitchFamily="18" charset="0"/>
                <a:cs typeface="Times New Roman" pitchFamily="18" charset="0"/>
              </a:rPr>
              <a:t>Кенгербаева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С, 7«Б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900" b="1" dirty="0" err="1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)    </a:t>
            </a:r>
          </a:p>
        </p:txBody>
      </p:sp>
      <p:graphicFrame>
        <p:nvGraphicFramePr>
          <p:cNvPr id="9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8878822"/>
              </p:ext>
            </p:extLst>
          </p:nvPr>
        </p:nvGraphicFramePr>
        <p:xfrm>
          <a:off x="611560" y="4077072"/>
          <a:ext cx="6984776" cy="249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134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14290"/>
            <a:ext cx="7072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Начальное звено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629" y="905419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Кол-во уч-ся на  начало четверти – 67 уч-ся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конец четверти -67 уч-ся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Прибыла – 0                  Выбыло-  0  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4458" y="5389470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Отличников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Отличников 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Ударников-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Ударников-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Качество-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67,9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Качество-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60,38%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645802"/>
              </p:ext>
            </p:extLst>
          </p:nvPr>
        </p:nvGraphicFramePr>
        <p:xfrm>
          <a:off x="285720" y="2280603"/>
          <a:ext cx="8501122" cy="3032041"/>
        </p:xfrm>
        <a:graphic>
          <a:graphicData uri="http://schemas.openxmlformats.org/drawingml/2006/table">
            <a:tbl>
              <a:tblPr/>
              <a:tblGrid>
                <a:gridCol w="820284"/>
                <a:gridCol w="836714"/>
                <a:gridCol w="1400423"/>
                <a:gridCol w="1222811"/>
                <a:gridCol w="834850"/>
                <a:gridCol w="1372617"/>
                <a:gridCol w="1220946"/>
                <a:gridCol w="792477"/>
              </a:tblGrid>
              <a:tr h="30736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уч-ся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1-четверть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-четверть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5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Отличников</a:t>
                      </a:r>
                      <a:r>
                        <a:rPr lang="ru-RU" sz="18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Ударников</a:t>
                      </a:r>
                      <a:r>
                        <a:rPr lang="ru-RU" sz="18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</a:t>
                      </a: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%</a:t>
                      </a:r>
                      <a:r>
                        <a:rPr lang="ru-RU" sz="18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Отличников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Ударников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</a:t>
                      </a: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%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«А»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75%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75%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«Б»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63%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56,25%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«А»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«Б»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67%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«А»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1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«Б»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67%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41,67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86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42852"/>
            <a:ext cx="828680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за </a:t>
            </a:r>
            <a: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–четверть</a:t>
            </a:r>
            <a:b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начальные классы</a:t>
            </a:r>
            <a:endParaRPr lang="ru-RU" sz="3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145778939"/>
              </p:ext>
            </p:extLst>
          </p:nvPr>
        </p:nvGraphicFramePr>
        <p:xfrm>
          <a:off x="214282" y="1571612"/>
          <a:ext cx="8715436" cy="4936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0"/>
            <a:ext cx="59293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Среднее звено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053873"/>
              </p:ext>
            </p:extLst>
          </p:nvPr>
        </p:nvGraphicFramePr>
        <p:xfrm>
          <a:off x="428596" y="1857364"/>
          <a:ext cx="8286809" cy="3527215"/>
        </p:xfrm>
        <a:graphic>
          <a:graphicData uri="http://schemas.openxmlformats.org/drawingml/2006/table">
            <a:tbl>
              <a:tblPr/>
              <a:tblGrid>
                <a:gridCol w="1000132"/>
                <a:gridCol w="785818"/>
                <a:gridCol w="1295818"/>
                <a:gridCol w="1204512"/>
                <a:gridCol w="731421"/>
                <a:gridCol w="1368464"/>
                <a:gridCol w="1140387"/>
                <a:gridCol w="760257"/>
              </a:tblGrid>
              <a:tr h="22811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уч-ся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1-четверть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2-четверть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4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Отличников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Ударников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Отличников 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Ударников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</a:t>
                      </a: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«А»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«Б»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51,14%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42,86%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«А»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«Б»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20%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 «А» 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0%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 «Б» 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16/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43,75%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46,67%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 «А» 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 «Б»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18,75%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</a:t>
                      </a: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 «А»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 «Б» 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30%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28728" y="5500702"/>
            <a:ext cx="628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Отличников-4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Отличников -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Ударников-31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Ударников-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28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Качество-39,3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Качество-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34,83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85787" y="734651"/>
            <a:ext cx="792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Кол-во уч-ся на  начало четверти – 89 уч-ся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конец четверти -89 уч-ся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Прибыла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(Мусин А, 8 «А» </a:t>
            </a:r>
            <a:r>
              <a:rPr lang="kk-KZ" b="1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Выбыло-  1 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Кенгербаева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С,7 «Б»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  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0558469"/>
              </p:ext>
            </p:extLst>
          </p:nvPr>
        </p:nvGraphicFramePr>
        <p:xfrm>
          <a:off x="285720" y="1214422"/>
          <a:ext cx="8643998" cy="5454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85786" y="142852"/>
            <a:ext cx="8167895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за </a:t>
            </a:r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четверть</a:t>
            </a:r>
            <a:b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среднее звено</a:t>
            </a:r>
            <a:endParaRPr lang="ru-RU" sz="3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142852"/>
            <a:ext cx="43133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Старшее звено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000108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Кол-во уч-ся на  начало четверти -14 уч-ся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конец четверти -14 уч-ся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Прибыло –0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Выбыл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– 0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897516"/>
              </p:ext>
            </p:extLst>
          </p:nvPr>
        </p:nvGraphicFramePr>
        <p:xfrm>
          <a:off x="357158" y="2428868"/>
          <a:ext cx="8572559" cy="1932265"/>
        </p:xfrm>
        <a:graphic>
          <a:graphicData uri="http://schemas.openxmlformats.org/drawingml/2006/table">
            <a:tbl>
              <a:tblPr/>
              <a:tblGrid>
                <a:gridCol w="805965"/>
                <a:gridCol w="879237"/>
                <a:gridCol w="1392125"/>
                <a:gridCol w="1245586"/>
                <a:gridCol w="879237"/>
                <a:gridCol w="1392125"/>
                <a:gridCol w="1245586"/>
                <a:gridCol w="732698"/>
              </a:tblGrid>
              <a:tr h="22417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уч-ся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1-четверть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1-четверть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1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Отличников</a:t>
                      </a:r>
                      <a:r>
                        <a:rPr lang="ru-RU" sz="18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Ударников</a:t>
                      </a:r>
                      <a:r>
                        <a:rPr lang="ru-RU" sz="18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r>
                        <a:rPr lang="ru-RU" sz="18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Отличников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Ударников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 «Б»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33,3%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33,3% </a:t>
                      </a:r>
                      <a:endParaRPr lang="ru-RU" sz="18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 «А»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0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0%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0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</a:t>
                      </a:r>
                      <a:endParaRPr lang="ru-RU" sz="18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 «Б»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83,33%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83,3%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0100" y="5072074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Отличников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Отличников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Ударников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Ударников-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6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Качество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50%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Качество-50%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66796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за </a:t>
            </a:r>
            <a:r>
              <a:rPr lang="ru-RU" sz="32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четверть</a:t>
            </a:r>
            <a:b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старшее звено</a:t>
            </a:r>
            <a:endParaRPr lang="ru-RU" sz="3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527335269"/>
              </p:ext>
            </p:extLst>
          </p:nvPr>
        </p:nvGraphicFramePr>
        <p:xfrm>
          <a:off x="142844" y="1357298"/>
          <a:ext cx="8739399" cy="5168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538</Words>
  <Application>Microsoft Office PowerPoint</Application>
  <PresentationFormat>Экран (4:3)</PresentationFormat>
  <Paragraphs>255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   2-тоқсанның білім сапасы мен үлгерімінің мониторингі ( 2020 – 2021 оқу жылы)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68</cp:revision>
  <cp:lastPrinted>2018-10-29T10:42:06Z</cp:lastPrinted>
  <dcterms:created xsi:type="dcterms:W3CDTF">2018-05-23T13:26:07Z</dcterms:created>
  <dcterms:modified xsi:type="dcterms:W3CDTF">2021-01-05T15:32:53Z</dcterms:modified>
</cp:coreProperties>
</file>