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56" r:id="rId2"/>
    <p:sldId id="357" r:id="rId3"/>
    <p:sldId id="335" r:id="rId4"/>
    <p:sldId id="336" r:id="rId5"/>
    <p:sldId id="337" r:id="rId6"/>
    <p:sldId id="358" r:id="rId7"/>
    <p:sldId id="359" r:id="rId8"/>
    <p:sldId id="354" r:id="rId9"/>
    <p:sldId id="366" r:id="rId10"/>
    <p:sldId id="367" r:id="rId11"/>
    <p:sldId id="368" r:id="rId12"/>
    <p:sldId id="329" r:id="rId13"/>
    <p:sldId id="347" r:id="rId14"/>
  </p:sldIdLst>
  <p:sldSz cx="9144000" cy="6858000" type="screen4x3"/>
  <p:notesSz cx="6797675" cy="99298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ru-RU"/>
              <a:t>Приложение 2.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ru-RU"/>
              <a:t>30.10.2018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CD4303-459D-4757-9CCD-FBF38D431B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1793729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Приложение 2.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30.10.2018</a:t>
            </a: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CB0B0778-255E-461C-A811-421C7C08E59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906127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E3321-90FE-4ECB-B641-3B4B833E1A2D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E16C3-0165-4F17-8625-C78731798A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F920-C8F6-4C73-8423-DE2B0289C48E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4104F-E779-4A56-9B0E-683AC2678D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0EE93-13E2-43F6-A1BE-5A8C669FDB1A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BCE90-E7AD-4A66-B0E3-4281A651C5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47132-E716-472D-9AB2-2851D75165A4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4D11A-2AC1-4530-87A7-023D2E2A64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AE82-77D4-4D4C-888B-3D29111667FA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BA536-0E1D-4F2D-A036-6CDCBCF854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4D087-FA58-46AA-BA25-0C3152E0D23F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15A1A-5A3A-41B5-BA89-3D92AFE71B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63092-8B5B-4CBC-94E3-029ECFAF2F3F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7EEC5-ED50-436B-9815-BC56A5FE75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B014A-24B7-4C9F-BC0E-94E4694C7CAC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76CFE-56D9-4EC7-8C69-790B3A4C4F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26B3-A897-4A4D-B201-BE8C0297C18B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A184B-05F0-4B4D-AA39-683254613A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5E8FE-1A8A-4286-90D0-01465EB124C3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DF448-2230-497E-A36D-D787990824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4B913-F9AE-421F-B14D-04907D2997F2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177A4-97E5-49B0-AD54-17F487BD99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F783B29-6B82-49E4-BCA7-FDE416860AFB}" type="datetimeFigureOut">
              <a:rPr lang="ru-RU"/>
              <a:pPr>
                <a:defRPr/>
              </a:pPr>
              <a:t>15.10.2019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Corbel" pitchFamily="34" charset="0"/>
              </a:defRPr>
            </a:lvl1pPr>
          </a:lstStyle>
          <a:p>
            <a:fld id="{C0B15DF2-B692-47B3-BC4A-151FFCC8E0A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2" r:id="rId2"/>
    <p:sldLayoutId id="2147483718" r:id="rId3"/>
    <p:sldLayoutId id="2147483713" r:id="rId4"/>
    <p:sldLayoutId id="2147483719" r:id="rId5"/>
    <p:sldLayoutId id="2147483714" r:id="rId6"/>
    <p:sldLayoutId id="2147483720" r:id="rId7"/>
    <p:sldLayoutId id="2147483721" r:id="rId8"/>
    <p:sldLayoutId id="2147483722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806009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1340768"/>
            <a:ext cx="9217024" cy="50167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решить данную задачу?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9749685"/>
              </p:ext>
            </p:extLst>
          </p:nvPr>
        </p:nvGraphicFramePr>
        <p:xfrm>
          <a:off x="179512" y="620688"/>
          <a:ext cx="9217024" cy="5089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7024"/>
              </a:tblGrid>
              <a:tr h="50897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Рассчитайте массу питьевой соды (гидрокарбоната натрия), используемой в народной и традиционной медицине для полоскания и ингаляций, которая образуется при пропускании 2,64г углекислого газа через раствор, содержащий 2г гидроксида натрия.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57188" y="1357313"/>
            <a:ext cx="8358187" cy="4500562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научиться 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решать задачи по уравнению химической реакции, если одно из реагирующих веществ дано в избытке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643313"/>
            <a:ext cx="65913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8679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4499992" y="2708920"/>
            <a:ext cx="4069929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Устно:</a:t>
            </a:r>
            <a:endParaRPr lang="ru-RU" alt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Выучить конспект урока.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Письменно:</a:t>
            </a:r>
            <a:endParaRPr lang="ru-RU" alt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Выбрать лепесток </a:t>
            </a:r>
            <a:r>
              <a:rPr lang="kk-KZ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решить задачу</a:t>
            </a:r>
          </a:p>
        </p:txBody>
      </p:sp>
      <p:pic>
        <p:nvPicPr>
          <p:cNvPr id="23556" name="Picture 2" descr="ÐÐ°ÑÑÐ¸Ð½ÐºÐ¸ Ð¿Ð¾ Ð·Ð°Ð¿ÑÐ¾ÑÑ Ð²Ð¾Ð¿ÑÐ¾ÑÐ¸ÑÐµÐ»ÑÐ½ÑÐ¹ Ð·Ð½Ð°Ð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13213"/>
            <a:ext cx="2016224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323528" y="1801156"/>
            <a:ext cx="3943946" cy="4032448"/>
            <a:chOff x="2143125" y="1785938"/>
            <a:chExt cx="5000625" cy="5000625"/>
          </a:xfrm>
        </p:grpSpPr>
        <p:pic>
          <p:nvPicPr>
            <p:cNvPr id="6" name="Picture 5" descr="Картинки по запросу ромашка на прозрачном фоне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125" y="1785938"/>
              <a:ext cx="5000625" cy="5000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Прямоугольник 6"/>
            <p:cNvSpPr/>
            <p:nvPr/>
          </p:nvSpPr>
          <p:spPr>
            <a:xfrm>
              <a:off x="3786182" y="3714752"/>
              <a:ext cx="147829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5400" b="1" dirty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4D4D4D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Д/</a:t>
              </a:r>
              <a:r>
                <a:rPr lang="ru-RU" sz="5400" b="1" dirty="0" err="1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4D4D4D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з</a:t>
              </a:r>
              <a:endParaRPr lang="ru-RU" sz="54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4D4D4D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46149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0" y="0"/>
            <a:ext cx="9144000" cy="7143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20000"/>
              <a:defRPr/>
            </a:pPr>
            <a:r>
              <a:rPr lang="ru-RU" sz="3600" b="1" kern="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Рефлексия урока</a:t>
            </a:r>
            <a:endParaRPr lang="ru-RU" sz="3600" kern="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285750" y="896610"/>
            <a:ext cx="864393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32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«Светофор» оставьте </a:t>
            </a:r>
            <a:r>
              <a:rPr lang="ru-RU" altLang="ru-RU" sz="3200" b="1" dirty="0" err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стикер</a:t>
            </a:r>
            <a:r>
              <a:rPr lang="ru-RU" altLang="ru-RU" sz="32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с именем на одном из трех разноцветных кругов с надписями:</a:t>
            </a:r>
          </a:p>
          <a:p>
            <a:pPr algn="ctr"/>
            <a:endParaRPr lang="ru-RU" altLang="ru-RU" sz="3200" b="1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ru-RU" alt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зелёный</a:t>
            </a:r>
            <a:r>
              <a:rPr lang="ru-RU" altLang="ru-RU" sz="32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«Я все понял»</a:t>
            </a:r>
          </a:p>
          <a:p>
            <a:pPr algn="ctr"/>
            <a:endParaRPr lang="ru-RU" altLang="ru-RU" sz="1200" b="1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жёлтый</a:t>
            </a:r>
            <a:r>
              <a:rPr lang="ru-RU" altLang="ru-RU" sz="32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«Мне нужна помощь…»</a:t>
            </a:r>
          </a:p>
          <a:p>
            <a:pPr algn="ctr"/>
            <a:endParaRPr lang="ru-RU" altLang="ru-RU" sz="1200" b="1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красный </a:t>
            </a:r>
            <a:r>
              <a:rPr lang="ru-RU" altLang="ru-RU" sz="32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« Я не понял…»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Картинки по запросу светофо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381000"/>
            <a:ext cx="7560840" cy="628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537158" y="5805264"/>
            <a:ext cx="2492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«Я все понял»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08262" y="4293096"/>
            <a:ext cx="3549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«Мне нужна помощь…»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74378" y="1967716"/>
            <a:ext cx="2417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« Я не понял…»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80600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548680"/>
            <a:ext cx="9073008" cy="550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</a:t>
            </a:r>
          </a:p>
          <a:p>
            <a:pPr marL="342900" indent="-342900">
              <a:buAutoNum type="arabicPeriod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</a:t>
            </a:r>
          </a:p>
          <a:p>
            <a:pPr marL="342900" indent="-342900">
              <a:buAutoNum type="arabicPeriod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 формулами веществ пишем их массы по условию задачи.</a:t>
            </a:r>
          </a:p>
          <a:p>
            <a:pPr marL="342900" indent="-342900">
              <a:buAutoNum type="arabicPeriod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формулами записываем количество вещества, молярную массу и массу</a:t>
            </a: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71500" y="2000240"/>
            <a:ext cx="81438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Расчеты по химическим уравнениям, если одно из реагирующих веществ дано в избытке</a:t>
            </a:r>
            <a:endParaRPr lang="ru-RU" alt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C000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8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ea typeface="+mj-ea"/>
                <a:cs typeface="Times New Roman" pitchFamily="18" charset="0"/>
              </a:rPr>
              <a:t>Тема урока: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sz="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57188" y="2428875"/>
            <a:ext cx="8358187" cy="1214438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9.2.3.1 производить расчеты по химическим уравнениям, если одно из реагирующих веществ дано в избытке</a:t>
            </a:r>
            <a:endParaRPr lang="en-US" alt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обучения: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57188" y="1357313"/>
            <a:ext cx="8358187" cy="4500562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–  понимать какое вещество дано в избытке, в недостатке;</a:t>
            </a:r>
          </a:p>
          <a:p>
            <a:pPr eaLnBrk="1" hangingPunct="1">
              <a:buNone/>
            </a:pP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– научиться 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решать задачи по уравнению химической реакции, если одно из реагирующих веществ дано в избытке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7929563" y="285750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>
              <a:latin typeface="Corbe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расчетов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химическим уравнениям, если одно из реагирующих веществ дано в избытке</a:t>
            </a:r>
          </a:p>
        </p:txBody>
      </p:sp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1571604" y="1539421"/>
            <a:ext cx="7429552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Вещества взаимодействуют друг с другом в эквивалентных количествах. Если одного реагирующего вещества взято больше, то оно полностью не прореагирует и останется в избытке.</a:t>
            </a:r>
          </a:p>
        </p:txBody>
      </p:sp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orbel" pitchFamily="34" charset="0"/>
            </a:endParaRP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orbe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3929066"/>
            <a:ext cx="87154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Главным компонентом реакции (вещество взятое в недостатке)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 является вещество, которое полностью расходуется, когда реакция идет до конца.</a:t>
            </a:r>
          </a:p>
          <a:p>
            <a:pPr algn="ctr" eaLnBrk="1" hangingPunct="1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Количество молей вещества ключевого компонента реакции всегда определяет количество молей продуктов реакции.</a:t>
            </a:r>
            <a:endParaRPr lang="ru-RU" sz="2800" dirty="0"/>
          </a:p>
        </p:txBody>
      </p:sp>
      <p:pic>
        <p:nvPicPr>
          <p:cNvPr id="9" name="Picture 3" descr="C:\Users\Татьяна\Desktop\c476fd4efb9d99afe7e1089b9c6865fa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796" r="32066"/>
          <a:stretch>
            <a:fillRect/>
          </a:stretch>
        </p:blipFill>
        <p:spPr bwMode="auto">
          <a:xfrm>
            <a:off x="388092" y="1315237"/>
            <a:ext cx="1081088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 l="20315" t="48828" r="40153" b="10156"/>
          <a:stretch>
            <a:fillRect/>
          </a:stretch>
        </p:blipFill>
        <p:spPr bwMode="auto">
          <a:xfrm>
            <a:off x="285720" y="1357298"/>
            <a:ext cx="857256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расчетов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химическим уравнениям, если одно из реагирующих веществ дано в избытке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8921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600" b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Закрепление</a:t>
            </a:r>
            <a:endParaRPr lang="ru-RU" altLang="ru-RU" sz="1600" b="1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altLang="ru-RU" sz="1600" b="1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214313" y="1285875"/>
            <a:ext cx="864393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Индивидуальная работа</a:t>
            </a:r>
          </a:p>
          <a:p>
            <a:pPr algn="ctr" eaLnBrk="1" hangingPunct="1"/>
            <a:r>
              <a:rPr lang="ru-RU" altLang="ru-RU" sz="32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Решение задач разного уровня сложности.</a:t>
            </a:r>
          </a:p>
          <a:p>
            <a:pPr algn="ctr" eaLnBrk="1" hangingPunct="1"/>
            <a:endParaRPr lang="ru-RU" altLang="ru-RU" sz="3200" b="1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sz="3200" b="1" i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Зеленая</a:t>
            </a:r>
            <a:r>
              <a:rPr lang="ru-RU" altLang="ru-RU" sz="32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карточка содержит 1 задачу низкого уровня </a:t>
            </a:r>
            <a:r>
              <a:rPr lang="ru-RU" altLang="ru-RU" sz="32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сложности- 1балл</a:t>
            </a:r>
            <a:endParaRPr lang="ru-RU" altLang="ru-RU" sz="3200" b="1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altLang="ru-RU" sz="1200" b="1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sz="3200" b="1" i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Желтая</a:t>
            </a:r>
            <a:r>
              <a:rPr lang="ru-RU" altLang="ru-RU" sz="32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карточка содержит 2 задачи среднего </a:t>
            </a:r>
            <a:r>
              <a:rPr lang="ru-RU" altLang="ru-RU" sz="32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уровня сложности </a:t>
            </a:r>
            <a:r>
              <a:rPr lang="ru-RU" altLang="ru-RU" sz="32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– 2 балла</a:t>
            </a:r>
            <a:endParaRPr lang="ru-RU" altLang="ru-RU" sz="3200" b="1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altLang="ru-RU" sz="1200" b="1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sz="3200" b="1" i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Красная</a:t>
            </a:r>
            <a:r>
              <a:rPr lang="ru-RU" altLang="ru-RU" sz="32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карточка содержит 1 задачу высокого уровня сложности- </a:t>
            </a:r>
            <a:r>
              <a:rPr lang="ru-RU" altLang="ru-RU" sz="32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3 балла</a:t>
            </a:r>
            <a:endParaRPr lang="ru-RU" altLang="ru-RU" sz="3200" b="1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57188" y="1357313"/>
            <a:ext cx="8358187" cy="4500562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–  понимать какое вещество дано в избытке, в недостатке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643313"/>
            <a:ext cx="65913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8107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il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2170</TotalTime>
  <Words>332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pril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объединяет эти изображения?</dc:title>
  <dc:creator>Ольга</dc:creator>
  <cp:lastModifiedBy>User</cp:lastModifiedBy>
  <cp:revision>88</cp:revision>
  <cp:lastPrinted>2018-11-01T04:03:41Z</cp:lastPrinted>
  <dcterms:created xsi:type="dcterms:W3CDTF">2013-10-01T02:12:10Z</dcterms:created>
  <dcterms:modified xsi:type="dcterms:W3CDTF">2019-10-15T05:58:09Z</dcterms:modified>
</cp:coreProperties>
</file>