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76" r:id="rId3"/>
    <p:sldId id="284" r:id="rId4"/>
    <p:sldId id="285" r:id="rId5"/>
    <p:sldId id="279" r:id="rId6"/>
    <p:sldId id="286" r:id="rId7"/>
    <p:sldId id="267" r:id="rId8"/>
    <p:sldId id="287" r:id="rId9"/>
    <p:sldId id="288" r:id="rId10"/>
    <p:sldId id="280" r:id="rId11"/>
    <p:sldId id="289" r:id="rId12"/>
    <p:sldId id="270" r:id="rId13"/>
    <p:sldId id="268" r:id="rId14"/>
    <p:sldId id="293" r:id="rId15"/>
    <p:sldId id="292" r:id="rId16"/>
    <p:sldId id="271" r:id="rId17"/>
    <p:sldId id="281" r:id="rId18"/>
    <p:sldId id="283" r:id="rId1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7" autoAdjust="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99263044846868"/>
          <c:y val="6.2176999413937083E-2"/>
          <c:w val="0.89200736955153126"/>
          <c:h val="0.783229276787141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6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C78-4B6E-BABB-9F3762F3AD05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78-4B6E-BABB-9F3762F3AD0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C78-4B6E-BABB-9F3762F3AD05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C78-4B6E-BABB-9F3762F3AD05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6C78-4B6E-BABB-9F3762F3AD05}"/>
              </c:ext>
            </c:extLst>
          </c:dPt>
          <c:dLbls>
            <c:dLbl>
              <c:idx val="0"/>
              <c:layout>
                <c:manualLayout>
                  <c:x val="2.0000641394942374E-2"/>
                  <c:y val="-0.1323340814363579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C78-4B6E-BABB-9F3762F3AD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18240126812946E-3"/>
                  <c:y val="-9.67056748958000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C78-4B6E-BABB-9F3762F3AD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6364802536257555E-3"/>
                  <c:y val="-7.75716864422370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C78-4B6E-BABB-9F3762F3AD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797242040857144E-2"/>
                  <c:y val="-3.8911142766609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C78-4B6E-BABB-9F3762F3AD0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3"/>
                <c:pt idx="0">
                  <c:v>2022-2023</c:v>
                </c:pt>
                <c:pt idx="1">
                  <c:v> 2023-2024</c:v>
                </c:pt>
                <c:pt idx="2">
                  <c:v>    ( 2024-2025)  1-тоқсан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3"/>
                <c:pt idx="0">
                  <c:v>0.59299999999999997</c:v>
                </c:pt>
                <c:pt idx="1">
                  <c:v>0.6</c:v>
                </c:pt>
                <c:pt idx="2">
                  <c:v>0.61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C78-4B6E-BABB-9F3762F3A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329616"/>
        <c:axId val="110330176"/>
        <c:axId val="0"/>
      </c:bar3DChart>
      <c:catAx>
        <c:axId val="110329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330176"/>
        <c:crosses val="autoZero"/>
        <c:auto val="1"/>
        <c:lblAlgn val="ctr"/>
        <c:lblOffset val="100"/>
        <c:noMultiLvlLbl val="0"/>
      </c:catAx>
      <c:valAx>
        <c:axId val="11033017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600" b="1" baseline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329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545091261068292E-2"/>
          <c:y val="0.13158042947474877"/>
          <c:w val="0.86855861255822608"/>
          <c:h val="0.60372758499049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7486216409597868E-2"/>
                  <c:y val="-2.5728939343721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DB1-4670-B50C-6778BF36DB2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DB1-4670-B50C-6778BF36DB2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DB1-4670-B50C-6778BF36DB2E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37155410239947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DB1-4670-B50C-6778BF36DB2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715541023994714E-3"/>
                  <c:y val="-4.730536240378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DB1-4670-B50C-6778BF36DB2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7686509315196631E-2"/>
                  <c:y val="2.5806420149652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DB1-4670-B50C-6778BF36DB2E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200292905598745E-2"/>
                  <c:y val="0.12020074245210174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DB1-4670-B50C-6778BF36DB2E}"/>
                </c:ext>
                <c:ext xmlns:c15="http://schemas.microsoft.com/office/drawing/2012/chart" uri="{CE6537A1-D6FC-4f65-9D91-7224C49458BB}"/>
              </c:extLst>
            </c:dLbl>
            <c:spPr>
              <a:noFill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 2"Б"сынып</c:v>
                </c:pt>
                <c:pt idx="1">
                  <c:v> 3"А"класс</c:v>
                </c:pt>
                <c:pt idx="2">
                  <c:v>3"Б"сынып</c:v>
                </c:pt>
                <c:pt idx="3">
                  <c:v>4 "А"класс</c:v>
                </c:pt>
                <c:pt idx="4">
                  <c:v>4"Б"сынып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1">
                  <c:v>0.75</c:v>
                </c:pt>
                <c:pt idx="2">
                  <c:v>0.67</c:v>
                </c:pt>
                <c:pt idx="3" formatCode="0.00%">
                  <c:v>1</c:v>
                </c:pt>
                <c:pt idx="4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DB1-4670-B50C-6778BF36DB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 тоқсан (2024-2025)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-1.9874962501343654E-2"/>
                  <c:y val="-2.9503957485217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DB1-4670-B50C-6778BF36DB2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DB1-4670-B50C-6778BF36DB2E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4217872710897097E-3"/>
                  <c:y val="1.8785344701382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DB1-4670-B50C-6778BF36DB2E}"/>
                </c:ext>
                <c:ext xmlns:c15="http://schemas.microsoft.com/office/drawing/2012/chart" uri="{CE6537A1-D6FC-4f65-9D91-7224C49458BB}">
                  <c15:layout>
                    <c:manualLayout>
                      <c:w val="9.2617408461675821E-2"/>
                      <c:h val="6.8903096878151174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3.6429617519995607E-2"/>
                  <c:y val="4.105082660801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DB1-4670-B50C-6778BF36DB2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DB1-4670-B50C-6778BF36DB2E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7486216409597868E-2"/>
                  <c:y val="7.42682895958969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DB1-4670-B50C-6778BF36DB2E}"/>
                </c:ext>
                <c:ext xmlns:c15="http://schemas.microsoft.com/office/drawing/2012/chart" uri="{CE6537A1-D6FC-4f65-9D91-7224C49458BB}"/>
              </c:extLst>
            </c:dLbl>
            <c:spPr>
              <a:noFill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 2"Б"сынып</c:v>
                </c:pt>
                <c:pt idx="1">
                  <c:v> 3"А"класс</c:v>
                </c:pt>
                <c:pt idx="2">
                  <c:v>3"Б"сынып</c:v>
                </c:pt>
                <c:pt idx="3">
                  <c:v>4 "А"класс</c:v>
                </c:pt>
                <c:pt idx="4">
                  <c:v>4"Б"сынып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0.5</c:v>
                </c:pt>
                <c:pt idx="1">
                  <c:v>0.75</c:v>
                </c:pt>
                <c:pt idx="2">
                  <c:v>0.67</c:v>
                </c:pt>
                <c:pt idx="3">
                  <c:v>1</c:v>
                </c:pt>
                <c:pt idx="4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DB1-4670-B50C-6778BF36D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78592"/>
        <c:axId val="109879152"/>
      </c:barChart>
      <c:catAx>
        <c:axId val="109878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9879152"/>
        <c:crosses val="autoZero"/>
        <c:auto val="1"/>
        <c:lblAlgn val="ctr"/>
        <c:lblOffset val="100"/>
        <c:noMultiLvlLbl val="0"/>
      </c:catAx>
      <c:valAx>
        <c:axId val="109879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9878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9334234110605604E-2"/>
          <c:y val="5.1834696224288355E-3"/>
          <c:w val="0.94817550765422332"/>
          <c:h val="0.14100527919503814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219477144719373E-2"/>
          <c:y val="0.10381475099832277"/>
          <c:w val="0.85528007436570463"/>
          <c:h val="0.721422560100854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6563212660018881E-2"/>
                  <c:y val="0.22362622451857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760938731511236E-3"/>
                  <c:y val="-3.0690874132882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9E4-42BC-8BF2-AB8E43CD271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04D-4E79-9848-38E794D32C0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7222232854574896E-3"/>
                  <c:y val="-1.9881233005730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1271764137331934E-2"/>
                  <c:y val="-1.6207189518138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5057198715791533E-2"/>
                  <c:y val="-2.184613856504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006-49C6-86B2-98C1C1FB0FF5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3507640793068208E-2"/>
                  <c:y val="-4.6563315660049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04D-4E79-9848-38E794D32C0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baseline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Лист1!$A$2:$A$11</c:f>
              <c:strCache>
                <c:ptCount val="10"/>
                <c:pt idx="0">
                  <c:v>5"А"</c:v>
                </c:pt>
                <c:pt idx="1">
                  <c:v>5"Б"</c:v>
                </c:pt>
                <c:pt idx="2">
                  <c:v>6"А"</c:v>
                </c:pt>
                <c:pt idx="3">
                  <c:v>6"Б"</c:v>
                </c:pt>
                <c:pt idx="4">
                  <c:v>7"А"</c:v>
                </c:pt>
                <c:pt idx="5">
                  <c:v>7"Б"</c:v>
                </c:pt>
                <c:pt idx="6">
                  <c:v>8"А"</c:v>
                </c:pt>
                <c:pt idx="7">
                  <c:v>8"Б"</c:v>
                </c:pt>
                <c:pt idx="8">
                  <c:v>9"А"</c:v>
                </c:pt>
                <c:pt idx="9">
                  <c:v>9"Б"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1</c:v>
                </c:pt>
                <c:pt idx="1">
                  <c:v>0.75</c:v>
                </c:pt>
                <c:pt idx="2">
                  <c:v>1</c:v>
                </c:pt>
                <c:pt idx="3">
                  <c:v>0.5</c:v>
                </c:pt>
                <c:pt idx="4">
                  <c:v>0.67</c:v>
                </c:pt>
                <c:pt idx="5">
                  <c:v>0.81</c:v>
                </c:pt>
                <c:pt idx="6">
                  <c:v>1</c:v>
                </c:pt>
                <c:pt idx="7">
                  <c:v>0.57999999999999996</c:v>
                </c:pt>
                <c:pt idx="8">
                  <c:v>0.67</c:v>
                </c:pt>
                <c:pt idx="9">
                  <c:v>0.46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04D-4E79-9848-38E794D32C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тоқсан (2024-2025)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04D-4E79-9848-38E794D32C0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04D-4E79-9848-38E794D32C0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938455099133526E-3"/>
                  <c:y val="0.104767460235111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956702641809129E-3"/>
                  <c:y val="9.1974182013611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04D-4E79-9848-38E794D32C0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B-4422-918A-DFD64D3EA418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0692266042461294E-3"/>
                  <c:y val="0.11112624668983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42758131133303E-4"/>
                  <c:y val="6.5275079036738792E-2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604D-4E79-9848-38E794D32C0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604D-4E79-9848-38E794D32C0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4692275495667647E-3"/>
                  <c:y val="-3.3758403853535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604D-4E79-9848-38E794D32C0C}"/>
                </c:ext>
                <c:ext xmlns:c15="http://schemas.microsoft.com/office/drawing/2012/chart" uri="{CE6537A1-D6FC-4f65-9D91-7224C49458BB}">
                  <c15:layout>
                    <c:manualLayout>
                      <c:w val="9.1092108073139305E-2"/>
                      <c:h val="5.2849363274156368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"/>
                  <c:y val="3.8438169404881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604D-4E79-9848-38E794D32C0C}"/>
                </c:ext>
                <c:ext xmlns:c15="http://schemas.microsoft.com/office/drawing/2012/chart" uri="{CE6537A1-D6FC-4f65-9D91-7224C49458BB}"/>
              </c:extLst>
            </c:dLbl>
            <c:spPr>
              <a:noFill/>
            </c:spPr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Лист1!$A$2:$A$11</c:f>
              <c:strCache>
                <c:ptCount val="10"/>
                <c:pt idx="0">
                  <c:v>5"А"</c:v>
                </c:pt>
                <c:pt idx="1">
                  <c:v>5"Б"</c:v>
                </c:pt>
                <c:pt idx="2">
                  <c:v>6"А"</c:v>
                </c:pt>
                <c:pt idx="3">
                  <c:v>6"Б"</c:v>
                </c:pt>
                <c:pt idx="4">
                  <c:v>7"А"</c:v>
                </c:pt>
                <c:pt idx="5">
                  <c:v>7"Б"</c:v>
                </c:pt>
                <c:pt idx="6">
                  <c:v>8"А"</c:v>
                </c:pt>
                <c:pt idx="7">
                  <c:v>8"Б"</c:v>
                </c:pt>
                <c:pt idx="8">
                  <c:v>9"А"</c:v>
                </c:pt>
                <c:pt idx="9">
                  <c:v>9"Б"</c:v>
                </c:pt>
              </c:strCache>
            </c:strRef>
          </c:cat>
          <c:val>
            <c:numRef>
              <c:f>Лист1!$C$2:$C$11</c:f>
              <c:numCache>
                <c:formatCode>0%</c:formatCode>
                <c:ptCount val="10"/>
                <c:pt idx="0">
                  <c:v>1</c:v>
                </c:pt>
                <c:pt idx="1">
                  <c:v>0.75</c:v>
                </c:pt>
                <c:pt idx="2">
                  <c:v>1</c:v>
                </c:pt>
                <c:pt idx="3">
                  <c:v>0.47</c:v>
                </c:pt>
                <c:pt idx="4">
                  <c:v>0.67</c:v>
                </c:pt>
                <c:pt idx="5">
                  <c:v>0.81</c:v>
                </c:pt>
                <c:pt idx="6">
                  <c:v>1</c:v>
                </c:pt>
                <c:pt idx="7">
                  <c:v>0.57999999999999996</c:v>
                </c:pt>
                <c:pt idx="8">
                  <c:v>0.67</c:v>
                </c:pt>
                <c:pt idx="9">
                  <c:v>0.46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604D-4E79-9848-38E794D32C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881952"/>
        <c:axId val="109882512"/>
        <c:axId val="0"/>
      </c:bar3DChart>
      <c:catAx>
        <c:axId val="109881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9882512"/>
        <c:crosses val="autoZero"/>
        <c:auto val="1"/>
        <c:lblAlgn val="ctr"/>
        <c:lblOffset val="100"/>
        <c:noMultiLvlLbl val="0"/>
      </c:catAx>
      <c:valAx>
        <c:axId val="1098825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988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316763377316838E-2"/>
          <c:y val="7.8763498320237688E-3"/>
          <c:w val="0.97568973924865909"/>
          <c:h val="7.6458558371600913E-2"/>
        </c:manualLayout>
      </c:layout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89662263961167"/>
          <c:y val="0.17669095824611469"/>
          <c:w val="0.85610337736038877"/>
          <c:h val="0.705828663289762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440-459E-A110-35AEC6C4D1D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AC5-4751-9C13-2F9B1A781A8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078702551514125E-2"/>
                  <c:y val="4.9148169346789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440-459E-A110-35AEC6C4D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10 "А" класс</c:v>
                </c:pt>
                <c:pt idx="1">
                  <c:v>10 "Б" класс</c:v>
                </c:pt>
                <c:pt idx="2">
                  <c:v>11 "А" класс</c:v>
                </c:pt>
                <c:pt idx="3">
                  <c:v>11 "Б" класс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%">
                  <c:v>0.56999999999999995</c:v>
                </c:pt>
                <c:pt idx="2" formatCode="0%">
                  <c:v>0.33</c:v>
                </c:pt>
                <c:pt idx="3" formatCode="0%">
                  <c:v>0.67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440-459E-A110-35AEC6C4D1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тоқсан (2024-2025)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8891459241075961E-2"/>
                  <c:y val="-3.008525852904559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50%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440-459E-A110-35AEC6C4D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2659458619522919E-3"/>
                  <c:y val="-3.8290330291786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440-459E-A110-35AEC6C4D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797837585856877E-2"/>
                  <c:y val="-4.130303793735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440-459E-A110-35AEC6C4D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502053516494779E-2"/>
                  <c:y val="-9.01039362474210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440-459E-A110-35AEC6C4D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10 "А" класс</c:v>
                </c:pt>
                <c:pt idx="1">
                  <c:v>10 "Б" класс</c:v>
                </c:pt>
                <c:pt idx="2">
                  <c:v>11 "А" класс</c:v>
                </c:pt>
                <c:pt idx="3">
                  <c:v>11 "Б" класс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0.56999999999999995</c:v>
                </c:pt>
                <c:pt idx="1">
                  <c:v>1</c:v>
                </c:pt>
                <c:pt idx="2">
                  <c:v>0.33</c:v>
                </c:pt>
                <c:pt idx="3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440-459E-A110-35AEC6C4D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60"/>
        <c:shape val="cylinder"/>
        <c:axId val="108769008"/>
        <c:axId val="108770688"/>
        <c:axId val="0"/>
      </c:bar3DChart>
      <c:catAx>
        <c:axId val="108769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770688"/>
        <c:crosses val="autoZero"/>
        <c:auto val="1"/>
        <c:lblAlgn val="ctr"/>
        <c:lblOffset val="100"/>
        <c:noMultiLvlLbl val="0"/>
      </c:catAx>
      <c:valAx>
        <c:axId val="1087706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8769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9047421910820182E-2"/>
          <c:y val="6.416351557242332E-4"/>
          <c:w val="0.94529452196884489"/>
          <c:h val="0.13501582609752313"/>
        </c:manualLayout>
      </c:layout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2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657995978503762E-2"/>
          <c:y val="0.11454131746958954"/>
          <c:w val="0.90134200402149611"/>
          <c:h val="0.767978229057187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2659458619523188E-3"/>
                  <c:y val="0.1597315503770670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F9A-46B4-9A48-3DD282C31E3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891459241076013E-2"/>
                  <c:y val="0.1400722826383511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F9A-46B4-9A48-3DD282C31E3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531891723904584E-2"/>
                  <c:y val="6.8807437085505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F9A-46B4-9A48-3DD282C31E3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2142485999323437E-2"/>
                  <c:y val="0.10566856409559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F9A-46B4-9A48-3DD282C31E3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Бастауыш буын</c:v>
                </c:pt>
                <c:pt idx="1">
                  <c:v>Ортаңғы буын</c:v>
                </c:pt>
                <c:pt idx="2">
                  <c:v>Жоғары буын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0.72</c:v>
                </c:pt>
                <c:pt idx="1">
                  <c:v>0.57999999999999996</c:v>
                </c:pt>
                <c:pt idx="2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F9A-46B4-9A48-3DD282C31E3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Iтоқсан т(2024-2025)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4531891723904584E-2"/>
                  <c:y val="0.1149018410439845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59%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F9A-46B4-9A48-3DD282C31E3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078702551514125E-2"/>
                  <c:y val="0.11652643958664455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64%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F9A-46B4-9A48-3DD282C31E3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625513379123775E-2"/>
                  <c:y val="5.207848382154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F9A-46B4-9A48-3DD282C31E3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F9A-46B4-9A48-3DD282C31E3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Бастауыш буын</c:v>
                </c:pt>
                <c:pt idx="1">
                  <c:v>Ортаңғы буын</c:v>
                </c:pt>
                <c:pt idx="2">
                  <c:v>Жоғары буын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0.59</c:v>
                </c:pt>
                <c:pt idx="1">
                  <c:v>0.64</c:v>
                </c:pt>
                <c:pt idx="2">
                  <c:v>0.55000000000000004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DF9A-46B4-9A48-3DD282C31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0616160"/>
        <c:axId val="180616720"/>
        <c:axId val="0"/>
      </c:bar3DChart>
      <c:catAx>
        <c:axId val="18061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0616720"/>
        <c:crosses val="autoZero"/>
        <c:auto val="1"/>
        <c:lblAlgn val="ctr"/>
        <c:lblOffset val="100"/>
        <c:noMultiLvlLbl val="0"/>
      </c:catAx>
      <c:valAx>
        <c:axId val="180616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0616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1781476048867892E-2"/>
          <c:y val="6.4163996507587962E-4"/>
          <c:w val="0.96821848222127049"/>
          <c:h val="0.13453797998914582"/>
        </c:manualLayout>
      </c:layout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545091261068292E-2"/>
          <c:y val="0.13158042947474877"/>
          <c:w val="0.86855861255822608"/>
          <c:h val="0.60372758499049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3- алтын белгі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DDB-4819-8372-07A4F4FEBA5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DB-4819-8372-07A4F4FEBA5C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DDB-4819-8372-07A4F4FEBA5C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94000">
                    <a:srgbClr val="0070C0"/>
                  </a:gs>
                  <a:gs pos="97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DB-4819-8372-07A4F4FEBA5C}"/>
              </c:ext>
            </c:extLst>
          </c:dPt>
          <c:dLbls>
            <c:dLbl>
              <c:idx val="0"/>
              <c:layout>
                <c:manualLayout>
                  <c:x val="1.7486216409597868E-2"/>
                  <c:y val="-2.57289393437218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DDB-4819-8372-07A4F4FEBA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400585811197566E-2"/>
                  <c:y val="2.31560454093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DDB-4819-8372-07A4F4FEBA5C}"/>
                </c:ext>
                <c:ext xmlns:c15="http://schemas.microsoft.com/office/drawing/2012/chart" uri="{CE6537A1-D6FC-4f65-9D91-7224C49458BB}">
                  <c15:layout>
                    <c:manualLayout>
                      <c:w val="6.1201757433592539E-2"/>
                      <c:h val="7.126916198210885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4.37155410239947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DDB-4819-8372-07A4F4FEBA5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3715541023994714E-3"/>
                  <c:y val="-4.730536240378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DDB-4819-8372-07A4F4FEBA5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7686509315196631E-2"/>
                  <c:y val="2.5806420149652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DDB-4819-8372-07A4F4FEBA5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200292905598745E-2"/>
                  <c:y val="0.12020074245210174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b="1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DDB-4819-8372-07A4F4FEBA5C}"/>
                </c:ext>
                <c:ext xmlns:c15="http://schemas.microsoft.com/office/drawing/2012/chart" uri="{CE6537A1-D6FC-4f65-9D91-7224C49458BB}"/>
              </c:extLst>
            </c:dLbl>
            <c:spPr>
              <a:noFill/>
            </c:spPr>
            <c:txPr>
              <a:bodyPr/>
              <a:lstStyle/>
              <a:p>
                <a:pPr>
                  <a:defRPr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2021-2022 оқу жылы</c:v>
                </c:pt>
                <c:pt idx="1">
                  <c:v>2022-2023 оқу жылы</c:v>
                </c:pt>
                <c:pt idx="2">
                  <c:v>2023-2024 оқу жылы                  </c:v>
                </c:pt>
                <c:pt idx="3">
                  <c:v>1 тоқсан (2024-2025)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0.59</c:v>
                </c:pt>
                <c:pt idx="1">
                  <c:v>0.6</c:v>
                </c:pt>
                <c:pt idx="2">
                  <c:v>0.62</c:v>
                </c:pt>
                <c:pt idx="3">
                  <c:v>0.62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DDB-4819-8372-07A4F4FEBA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618960"/>
        <c:axId val="180619520"/>
      </c:barChart>
      <c:catAx>
        <c:axId val="180618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5400000" vert="horz"/>
          <a:lstStyle/>
          <a:p>
            <a:pPr>
              <a:defRPr sz="14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0619520"/>
        <c:crosses val="autoZero"/>
        <c:auto val="1"/>
        <c:lblAlgn val="ctr"/>
        <c:lblOffset val="100"/>
        <c:noMultiLvlLbl val="0"/>
      </c:catAx>
      <c:valAx>
        <c:axId val="1806195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80618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3:45.517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29.275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29.483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54.822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617 0,'0'6,"0"-1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58.964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59.493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00.302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00.837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01.277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01.525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02.205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3:57.893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02.446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18.349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18.637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54.821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1913 118,'12'2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54.815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326 1353,'8'18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5:26.869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0,'0'6,"0"9,0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3:58.277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3:58.541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3:59.014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01.501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10.845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28.629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13:14:29.069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0354476D-E998-4EDE-9C79-D8204C1FB35C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8055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19A9284D-EC11-4535-8A46-4CBDD1440B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67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9284D-EC11-4535-8A46-4CBDD1440BB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09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85E4A-D733-413B-9DF8-5FFFA64C4585}" type="datetimeFigureOut">
              <a:rPr lang="ru-RU" smtClean="0"/>
              <a:pPr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0798D-9098-42AA-AC04-9C94DBD23A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customXml" Target="../ink/ink7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3.png"/><Relationship Id="rId5" Type="http://schemas.openxmlformats.org/officeDocument/2006/relationships/customXml" Target="../ink/ink2.xml"/><Relationship Id="rId10" Type="http://schemas.openxmlformats.org/officeDocument/2006/relationships/customXml" Target="../ink/ink6.xml"/><Relationship Id="rId4" Type="http://schemas.openxmlformats.org/officeDocument/2006/relationships/image" Target="../media/image1.png"/><Relationship Id="rId9" Type="http://schemas.openxmlformats.org/officeDocument/2006/relationships/customXml" Target="../ink/ink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8.png"/><Relationship Id="rId18" Type="http://schemas.openxmlformats.org/officeDocument/2006/relationships/image" Target="../media/image9.png"/><Relationship Id="rId26" Type="http://schemas.openxmlformats.org/officeDocument/2006/relationships/image" Target="../media/image12.png"/><Relationship Id="rId3" Type="http://schemas.openxmlformats.org/officeDocument/2006/relationships/image" Target="../media/image5.png"/><Relationship Id="rId21" Type="http://schemas.openxmlformats.org/officeDocument/2006/relationships/image" Target="../media/image10.png"/><Relationship Id="rId7" Type="http://schemas.openxmlformats.org/officeDocument/2006/relationships/customXml" Target="../ink/ink12.xml"/><Relationship Id="rId12" Type="http://schemas.openxmlformats.org/officeDocument/2006/relationships/customXml" Target="../ink/ink15.xml"/><Relationship Id="rId17" Type="http://schemas.openxmlformats.org/officeDocument/2006/relationships/customXml" Target="../ink/ink19.xml"/><Relationship Id="rId25" Type="http://schemas.openxmlformats.org/officeDocument/2006/relationships/customXml" Target="../ink/ink24.xml"/><Relationship Id="rId2" Type="http://schemas.openxmlformats.org/officeDocument/2006/relationships/customXml" Target="../ink/ink8.xml"/><Relationship Id="rId16" Type="http://schemas.openxmlformats.org/officeDocument/2006/relationships/customXml" Target="../ink/ink18.xml"/><Relationship Id="rId20" Type="http://schemas.openxmlformats.org/officeDocument/2006/relationships/customXml" Target="../ink/ink2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.xml"/><Relationship Id="rId11" Type="http://schemas.openxmlformats.org/officeDocument/2006/relationships/customXml" Target="../ink/ink14.xml"/><Relationship Id="rId24" Type="http://schemas.openxmlformats.org/officeDocument/2006/relationships/image" Target="../media/image11.png"/><Relationship Id="rId5" Type="http://schemas.openxmlformats.org/officeDocument/2006/relationships/customXml" Target="../ink/ink10.xml"/><Relationship Id="rId15" Type="http://schemas.openxmlformats.org/officeDocument/2006/relationships/customXml" Target="../ink/ink17.xml"/><Relationship Id="rId23" Type="http://schemas.openxmlformats.org/officeDocument/2006/relationships/customXml" Target="../ink/ink23.xml"/><Relationship Id="rId28" Type="http://schemas.openxmlformats.org/officeDocument/2006/relationships/image" Target="../media/image13.png"/><Relationship Id="rId10" Type="http://schemas.openxmlformats.org/officeDocument/2006/relationships/image" Target="../media/image7.png"/><Relationship Id="rId19" Type="http://schemas.openxmlformats.org/officeDocument/2006/relationships/customXml" Target="../ink/ink20.xml"/><Relationship Id="rId4" Type="http://schemas.openxmlformats.org/officeDocument/2006/relationships/customXml" Target="../ink/ink9.xml"/><Relationship Id="rId9" Type="http://schemas.openxmlformats.org/officeDocument/2006/relationships/customXml" Target="../ink/ink13.xml"/><Relationship Id="rId14" Type="http://schemas.openxmlformats.org/officeDocument/2006/relationships/customXml" Target="../ink/ink16.xml"/><Relationship Id="rId22" Type="http://schemas.openxmlformats.org/officeDocument/2006/relationships/customXml" Target="../ink/ink22.xml"/><Relationship Id="rId27" Type="http://schemas.openxmlformats.org/officeDocument/2006/relationships/customXml" Target="../ink/ink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348880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6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4600" b="1" dirty="0">
                <a:latin typeface="Times New Roman" pitchFamily="18" charset="0"/>
                <a:cs typeface="Times New Roman" pitchFamily="18" charset="0"/>
              </a:rPr>
              <a:t>2024-2025 оқу</a:t>
            </a: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600" b="1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4600" b="1" dirty="0">
                <a:latin typeface="Times New Roman" pitchFamily="18" charset="0"/>
                <a:cs typeface="Times New Roman" pitchFamily="18" charset="0"/>
              </a:rPr>
              <a:t> тоқсанның</a:t>
            </a: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6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600" b="1" dirty="0" err="1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4600" b="1" dirty="0" err="1">
                <a:latin typeface="Times New Roman" pitchFamily="18" charset="0"/>
                <a:cs typeface="Times New Roman" pitchFamily="18" charset="0"/>
              </a:rPr>
              <a:t>үлгерімінің</a:t>
            </a: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600" b="1" dirty="0" err="1">
                <a:latin typeface="Times New Roman" pitchFamily="18" charset="0"/>
                <a:cs typeface="Times New Roman" pitchFamily="18" charset="0"/>
              </a:rPr>
              <a:t>мониторингі</a:t>
            </a: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600" b="1" dirty="0">
                <a:latin typeface="Times New Roman" pitchFamily="18" charset="0"/>
                <a:cs typeface="Times New Roman" pitchFamily="18" charset="0"/>
              </a:rPr>
            </a:br>
            <a:endParaRPr lang="ru-RU" sz="4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828800" y="341313"/>
            <a:ext cx="609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676400" y="265113"/>
            <a:ext cx="708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“Айдабол ауылының ЖОББМ” КММ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277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3870" y="164366"/>
            <a:ext cx="81362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>
                <a:latin typeface="Times New Roman" pitchFamily="18" charset="0"/>
                <a:cs typeface="Times New Roman" pitchFamily="18" charset="0"/>
              </a:rPr>
              <a:t>Негізгі орта орыс тілінде оқитын сыныптар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222924"/>
              </p:ext>
            </p:extLst>
          </p:nvPr>
        </p:nvGraphicFramePr>
        <p:xfrm>
          <a:off x="353320" y="1669148"/>
          <a:ext cx="8286809" cy="2454971"/>
        </p:xfrm>
        <a:graphic>
          <a:graphicData uri="http://schemas.openxmlformats.org/drawingml/2006/table">
            <a:tbl>
              <a:tblPr/>
              <a:tblGrid>
                <a:gridCol w="10001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4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84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403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424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Оқ-лар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саны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2023-2024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тоқсан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/202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-202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2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«Б»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/12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«Б»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20/17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50 %</a:t>
                      </a:r>
                      <a:endParaRPr lang="ru-RU" sz="1600" b="1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«Б»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81%</a:t>
                      </a:r>
                      <a:endParaRPr lang="ru-RU" sz="1600" b="1" dirty="0">
                        <a:solidFill>
                          <a:schemeClr val="tx2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«Б»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«Б»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53453" y="4304410"/>
            <a:ext cx="628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6 %</a:t>
            </a:r>
            <a:r>
              <a:rPr lang="ru-RU" dirty="0" smtClean="0">
                <a:solidFill>
                  <a:srgbClr val="002060"/>
                </a:solidFill>
              </a:rPr>
              <a:t>                                                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9,7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8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07504" y="0"/>
            <a:ext cx="8856984" cy="5040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Үздіктер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Екпінділер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9C33F429-20C1-ED5B-DF66-3067676BB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492355"/>
              </p:ext>
            </p:extLst>
          </p:nvPr>
        </p:nvGraphicFramePr>
        <p:xfrm>
          <a:off x="107504" y="620688"/>
          <a:ext cx="8856984" cy="6120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xmlns="" val="2853660689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83882823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3640631472"/>
                    </a:ext>
                  </a:extLst>
                </a:gridCol>
                <a:gridCol w="580349">
                  <a:extLst>
                    <a:ext uri="{9D8B030D-6E8A-4147-A177-3AD203B41FA5}">
                      <a16:colId xmlns:a16="http://schemas.microsoft.com/office/drawing/2014/main" xmlns="" val="2285993743"/>
                    </a:ext>
                  </a:extLst>
                </a:gridCol>
                <a:gridCol w="1651899">
                  <a:extLst>
                    <a:ext uri="{9D8B030D-6E8A-4147-A177-3AD203B41FA5}">
                      <a16:colId xmlns:a16="http://schemas.microsoft.com/office/drawing/2014/main" xmlns="" val="375473499"/>
                    </a:ext>
                  </a:extLst>
                </a:gridCol>
                <a:gridCol w="684388">
                  <a:extLst>
                    <a:ext uri="{9D8B030D-6E8A-4147-A177-3AD203B41FA5}">
                      <a16:colId xmlns:a16="http://schemas.microsoft.com/office/drawing/2014/main" xmlns="" val="3103783221"/>
                    </a:ext>
                  </a:extLst>
                </a:gridCol>
                <a:gridCol w="505873">
                  <a:extLst>
                    <a:ext uri="{9D8B030D-6E8A-4147-A177-3AD203B41FA5}">
                      <a16:colId xmlns:a16="http://schemas.microsoft.com/office/drawing/2014/main" xmlns="" val="1178555623"/>
                    </a:ext>
                  </a:extLst>
                </a:gridCol>
                <a:gridCol w="1645771">
                  <a:extLst>
                    <a:ext uri="{9D8B030D-6E8A-4147-A177-3AD203B41FA5}">
                      <a16:colId xmlns:a16="http://schemas.microsoft.com/office/drawing/2014/main" xmlns="" val="3252127527"/>
                    </a:ext>
                  </a:extLst>
                </a:gridCol>
                <a:gridCol w="836376">
                  <a:extLst>
                    <a:ext uri="{9D8B030D-6E8A-4147-A177-3AD203B41FA5}">
                      <a16:colId xmlns:a16="http://schemas.microsoft.com/office/drawing/2014/main" xmlns="" val="858093314"/>
                    </a:ext>
                  </a:extLst>
                </a:gridCol>
              </a:tblGrid>
              <a:tr h="523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7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17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6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6390983"/>
                  </a:ext>
                </a:extLst>
              </a:tr>
              <a:tr h="3569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Акингалиева Аделя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Буксинова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Омаров  Р.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7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0074548"/>
                  </a:ext>
                </a:extLst>
              </a:tr>
              <a:tr h="306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Бугаев Даниил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Шорман М.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Озиева  Э.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1903399"/>
                  </a:ext>
                </a:extLst>
              </a:tr>
              <a:tr h="3290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Чухонцев  Максим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«Б»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Жумажанова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Ертаргын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7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7201867"/>
                  </a:ext>
                </a:extLst>
              </a:tr>
              <a:tr h="5238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Тасбулатов Нариман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«Б» 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Матасов Егор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Ерденов М.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7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8094744"/>
                  </a:ext>
                </a:extLst>
              </a:tr>
              <a:tr h="299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Чванина Ксения</a:t>
                      </a:r>
                      <a:endParaRPr lang="ru-RU" sz="1600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6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«Б»</a:t>
                      </a:r>
                      <a:endParaRPr lang="ru-RU" sz="16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Лукьянчук Л.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Бектурганова 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0229620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Нуржан Ясмин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Елубай  Айым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9107607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Озиев Рамиль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Суворков 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0581027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Романов Роман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Шуматов 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7173513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Цацко Карина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Балыкина  У.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0730378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Асылтасов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Бордунов В.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1056343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Бектурган М.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Ликеров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4536842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Истомин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Тахтагулова</a:t>
                      </a:r>
                      <a:r>
                        <a:rPr lang="ru-RU" sz="16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1167046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Тищенко Катя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Цацко С.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9708545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Мищерина В.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Бейсембаева Н.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4619696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Сатемиров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Бейсембаева Т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1861773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Кожевников В.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Добрынин  М.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2046721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Васильев  А.                                                                                   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Зимин  Иван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0709392"/>
                  </a:ext>
                </a:extLst>
              </a:tr>
              <a:tr h="3561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Светличный  А.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Елубай  Томирис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6562623"/>
                  </a:ext>
                </a:extLst>
              </a:tr>
              <a:tr h="2635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Мишелов  И.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Касьянов Д.</a:t>
                      </a:r>
                      <a:endParaRPr lang="ru-RU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6" marR="59266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503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0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258178"/>
              </p:ext>
            </p:extLst>
          </p:nvPr>
        </p:nvGraphicFramePr>
        <p:xfrm>
          <a:off x="0" y="1220070"/>
          <a:ext cx="9143999" cy="5637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5786" y="142852"/>
            <a:ext cx="81678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Негізгі орта сыныптардың</a:t>
            </a:r>
          </a:p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білім сапасының көрсеткіші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0091" y="-136930"/>
            <a:ext cx="46311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>
                <a:latin typeface="Times New Roman" pitchFamily="18" charset="0"/>
                <a:cs typeface="Times New Roman" pitchFamily="18" charset="0"/>
              </a:rPr>
              <a:t>Жоғары сыныптар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7" y="4293096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- 2                                                 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-2</a:t>
            </a:r>
          </a:p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 9                                            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- 9</a:t>
            </a:r>
          </a:p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- 55%                                         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- 55%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DBFDE02B-9DAC-F9AF-A202-69CF53001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22877"/>
              </p:ext>
            </p:extLst>
          </p:nvPr>
        </p:nvGraphicFramePr>
        <p:xfrm>
          <a:off x="428595" y="937724"/>
          <a:ext cx="8286809" cy="2185656"/>
        </p:xfrm>
        <a:graphic>
          <a:graphicData uri="http://schemas.openxmlformats.org/drawingml/2006/table">
            <a:tbl>
              <a:tblPr/>
              <a:tblGrid>
                <a:gridCol w="10001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4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84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403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424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Оқ-лар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саны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2023-2024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1-тоқсан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/2024-2025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2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«Б»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2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«Б»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538A248F-D2FA-5C29-BF19-D29169E27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196475"/>
              </p:ext>
            </p:extLst>
          </p:nvPr>
        </p:nvGraphicFramePr>
        <p:xfrm>
          <a:off x="428595" y="937724"/>
          <a:ext cx="8286809" cy="2498046"/>
        </p:xfrm>
        <a:graphic>
          <a:graphicData uri="http://schemas.openxmlformats.org/drawingml/2006/table">
            <a:tbl>
              <a:tblPr/>
              <a:tblGrid>
                <a:gridCol w="10001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4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84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403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424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Оқ-лар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саны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2023-2024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1-тоқсан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/2024-2025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2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«А»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«А»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085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2">
            <a:extLst>
              <a:ext uri="{FF2B5EF4-FFF2-40B4-BE49-F238E27FC236}">
                <a16:creationId xmlns:a16="http://schemas.microsoft.com/office/drawing/2014/main" xmlns="" id="{130F124E-6E0D-EBEF-AB90-0E2C5F3E4E31}"/>
              </a:ext>
            </a:extLst>
          </p:cNvPr>
          <p:cNvSpPr/>
          <p:nvPr/>
        </p:nvSpPr>
        <p:spPr>
          <a:xfrm>
            <a:off x="107504" y="0"/>
            <a:ext cx="8856984" cy="5040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Үздіктер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Екпінділер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28036BDA-CE49-6A50-156B-F82C6BE3B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15707"/>
              </p:ext>
            </p:extLst>
          </p:nvPr>
        </p:nvGraphicFramePr>
        <p:xfrm>
          <a:off x="467544" y="908720"/>
          <a:ext cx="8352928" cy="4995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7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7802">
                  <a:extLst>
                    <a:ext uri="{9D8B030D-6E8A-4147-A177-3AD203B41FA5}">
                      <a16:colId xmlns:a16="http://schemas.microsoft.com/office/drawing/2014/main" xmlns="" val="491703129"/>
                    </a:ext>
                  </a:extLst>
                </a:gridCol>
                <a:gridCol w="581638">
                  <a:extLst>
                    <a:ext uri="{9D8B030D-6E8A-4147-A177-3AD203B41FA5}">
                      <a16:colId xmlns:a16="http://schemas.microsoft.com/office/drawing/2014/main" xmlns="" val="3642871690"/>
                    </a:ext>
                  </a:extLst>
                </a:gridCol>
                <a:gridCol w="2518418">
                  <a:extLst>
                    <a:ext uri="{9D8B030D-6E8A-4147-A177-3AD203B41FA5}">
                      <a16:colId xmlns:a16="http://schemas.microsoft.com/office/drawing/2014/main" xmlns="" val="996456978"/>
                    </a:ext>
                  </a:extLst>
                </a:gridCol>
                <a:gridCol w="12916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5582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9750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Суворкова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Виктория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Салимова Динара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9750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Хамзина Гульназ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Сарша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Ілияс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975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Шамухан Мадина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975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Муканова Аймира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</a:t>
                      </a: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582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Касымова  Аружан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10</a:t>
                      </a: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«Б»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427289"/>
                  </a:ext>
                </a:extLst>
              </a:tr>
              <a:tr h="365582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</a:t>
                      </a: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ғиметжан Ясмин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8390268"/>
                  </a:ext>
                </a:extLst>
              </a:tr>
              <a:tr h="365582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Бакирова  Карина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«Б»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5948028"/>
                  </a:ext>
                </a:extLst>
              </a:tr>
              <a:tr h="365582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Величкин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Никита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 «Б»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2879991"/>
                  </a:ext>
                </a:extLst>
              </a:tr>
              <a:tr h="365582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Ертаргенов</a:t>
                      </a: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Ельнур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11 «Б»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3319043"/>
                  </a:ext>
                </a:extLst>
              </a:tr>
              <a:tr h="365582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998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6796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2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Жоғары сыныптардың білім сапасының көрсеткіші</a:t>
            </a:r>
            <a:endParaRPr lang="ru-RU" sz="32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65785182"/>
              </p:ext>
            </p:extLst>
          </p:nvPr>
        </p:nvGraphicFramePr>
        <p:xfrm>
          <a:off x="142844" y="1357298"/>
          <a:ext cx="8739399" cy="5168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2852"/>
            <a:ext cx="82706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сапасыны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мониторингі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58374412"/>
              </p:ext>
            </p:extLst>
          </p:nvPr>
        </p:nvGraphicFramePr>
        <p:xfrm>
          <a:off x="179512" y="727627"/>
          <a:ext cx="8702731" cy="613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993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97043092"/>
              </p:ext>
            </p:extLst>
          </p:nvPr>
        </p:nvGraphicFramePr>
        <p:xfrm>
          <a:off x="107504" y="1220070"/>
          <a:ext cx="8928992" cy="5495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14285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Со</a:t>
            </a:r>
            <a:r>
              <a:rPr lang="kk-KZ" sz="3200" b="1" dirty="0" err="1">
                <a:latin typeface="Times New Roman" pitchFamily="18" charset="0"/>
                <a:cs typeface="Times New Roman" pitchFamily="18" charset="0"/>
              </a:rPr>
              <a:t>ңғы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 ү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ш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сапасының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мониторингі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6135" y="875"/>
            <a:ext cx="815144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Мектеп бойынша -1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 оқушы білім  алады.</a:t>
            </a: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Мектепалды даярлық сыныпта –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 оқушы</a:t>
            </a: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Бастауыш сыныптарда-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оқушы</a:t>
            </a: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Негізгі орта  сыныптарда-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87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 оқушы</a:t>
            </a: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Жалпы орта сыныптарда 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 оқушы</a:t>
            </a:r>
          </a:p>
          <a:p>
            <a:pPr algn="ctr"/>
            <a:endParaRPr lang="kk-KZ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3535924"/>
              </p:ext>
            </p:extLst>
          </p:nvPr>
        </p:nvGraphicFramePr>
        <p:xfrm>
          <a:off x="183363" y="3660125"/>
          <a:ext cx="8856984" cy="3053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52836AA3-4D15-7D39-1D4D-ABFE4CDA3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845632"/>
              </p:ext>
            </p:extLst>
          </p:nvPr>
        </p:nvGraphicFramePr>
        <p:xfrm>
          <a:off x="456426" y="1668417"/>
          <a:ext cx="8004006" cy="192745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877482">
                  <a:extLst>
                    <a:ext uri="{9D8B030D-6E8A-4147-A177-3AD203B41FA5}">
                      <a16:colId xmlns:a16="http://schemas.microsoft.com/office/drawing/2014/main" xmlns="" val="2797590901"/>
                    </a:ext>
                  </a:extLst>
                </a:gridCol>
                <a:gridCol w="1877482">
                  <a:extLst>
                    <a:ext uri="{9D8B030D-6E8A-4147-A177-3AD203B41FA5}">
                      <a16:colId xmlns:a16="http://schemas.microsoft.com/office/drawing/2014/main" xmlns="" val="4278970989"/>
                    </a:ext>
                  </a:extLst>
                </a:gridCol>
                <a:gridCol w="2173928">
                  <a:extLst>
                    <a:ext uri="{9D8B030D-6E8A-4147-A177-3AD203B41FA5}">
                      <a16:colId xmlns:a16="http://schemas.microsoft.com/office/drawing/2014/main" xmlns="" val="3387761569"/>
                    </a:ext>
                  </a:extLst>
                </a:gridCol>
                <a:gridCol w="2075114">
                  <a:extLst>
                    <a:ext uri="{9D8B030D-6E8A-4147-A177-3AD203B41FA5}">
                      <a16:colId xmlns:a16="http://schemas.microsoft.com/office/drawing/2014/main" xmlns="" val="2858619789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430" marR="55430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k-K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(2024-2025)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тоқсан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extLst>
                  <a:ext uri="{0D108BD9-81ED-4DB2-BD59-A6C34878D82A}">
                    <a16:rowId xmlns:a16="http://schemas.microsoft.com/office/drawing/2014/main" xmlns="" val="3014898082"/>
                  </a:ext>
                </a:extLst>
              </a:tr>
              <a:tr h="2738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Үздіктер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0" marR="55430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extLst>
                  <a:ext uri="{0D108BD9-81ED-4DB2-BD59-A6C34878D82A}">
                    <a16:rowId xmlns:a16="http://schemas.microsoft.com/office/drawing/2014/main" xmlns="" val="1585293642"/>
                  </a:ext>
                </a:extLst>
              </a:tr>
              <a:tr h="385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Екпінділер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0" marR="55430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8484" marR="8484" marT="8484" marB="0"/>
                </a:tc>
                <a:extLst>
                  <a:ext uri="{0D108BD9-81ED-4DB2-BD59-A6C34878D82A}">
                    <a16:rowId xmlns:a16="http://schemas.microsoft.com/office/drawing/2014/main" xmlns="" val="1027699494"/>
                  </a:ext>
                </a:extLst>
              </a:tr>
              <a:tr h="487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Сапасы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430" marR="55430" marT="8484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84" marR="8484" marT="8484" marB="0"/>
                </a:tc>
                <a:extLst>
                  <a:ext uri="{0D108BD9-81ED-4DB2-BD59-A6C34878D82A}">
                    <a16:rowId xmlns:a16="http://schemas.microsoft.com/office/drawing/2014/main" xmlns="" val="338960782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3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C8436350-253F-9133-E431-36CE7B3B87BB}"/>
                  </a:ext>
                </a:extLst>
              </p14:cNvPr>
              <p14:cNvContentPartPr/>
              <p14:nvPr/>
            </p14:nvContentPartPr>
            <p14:xfrm>
              <a:off x="7102941" y="4770162"/>
              <a:ext cx="360" cy="360"/>
            </p14:xfrm>
          </p:contentPart>
        </mc:Choice>
        <mc:Fallback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xmlns="" id="{C8436350-253F-9133-E431-36CE7B3B87B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94301" y="4716162"/>
                <a:ext cx="18000" cy="10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94373991-11C4-BF01-3522-2EF0F7301BA7}"/>
              </a:ext>
            </a:extLst>
          </p:cNvPr>
          <p:cNvGrpSpPr/>
          <p:nvPr/>
        </p:nvGrpSpPr>
        <p:grpSpPr>
          <a:xfrm>
            <a:off x="9951981" y="622602"/>
            <a:ext cx="360" cy="360"/>
            <a:chOff x="9951981" y="622602"/>
            <a:chExt cx="360" cy="360"/>
          </a:xfrm>
        </p:grpSpPr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5">
              <p14:nvContentPartPr>
                <p14:cNvPr id="4" name="Рукописный ввод 3">
                  <a:extLst>
                    <a:ext uri="{FF2B5EF4-FFF2-40B4-BE49-F238E27FC236}">
                      <a16:creationId xmlns:a16="http://schemas.microsoft.com/office/drawing/2014/main" id="{1FE760A6-BB72-2B53-F206-358DFBF433B5}"/>
                    </a:ext>
                  </a:extLst>
                </p14:cNvPr>
                <p14:cNvContentPartPr/>
                <p14:nvPr/>
              </p14:nvContentPartPr>
              <p14:xfrm>
                <a:off x="9951981" y="622602"/>
                <a:ext cx="360" cy="360"/>
              </p14:xfrm>
            </p:contentPart>
          </mc:Choice>
          <mc:Fallback>
            <p:pic>
              <p:nvPicPr>
                <p:cNvPr id="4" name="Рукописный ввод 3">
                  <a:extLst>
                    <a:ext uri="{FF2B5EF4-FFF2-40B4-BE49-F238E27FC236}">
                      <a16:creationId xmlns:a16="http://schemas.microsoft.com/office/drawing/2014/main" xmlns="" id="{1FE760A6-BB72-2B53-F206-358DFBF433B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942981" y="56860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7">
              <p14:nvContentPartPr>
                <p14:cNvPr id="7" name="Рукописный ввод 6">
                  <a:extLst>
                    <a:ext uri="{FF2B5EF4-FFF2-40B4-BE49-F238E27FC236}">
                      <a16:creationId xmlns:a16="http://schemas.microsoft.com/office/drawing/2014/main" id="{8DEAD8B1-15A0-A5B6-5335-008DFC6A9D7B}"/>
                    </a:ext>
                  </a:extLst>
                </p14:cNvPr>
                <p14:cNvContentPartPr/>
                <p14:nvPr/>
              </p14:nvContentPartPr>
              <p14:xfrm>
                <a:off x="9951981" y="622602"/>
                <a:ext cx="360" cy="360"/>
              </p14:xfrm>
            </p:contentPart>
          </mc:Choice>
          <mc:Fallback>
            <p:pic>
              <p:nvPicPr>
                <p:cNvPr id="7" name="Рукописный ввод 6">
                  <a:extLst>
                    <a:ext uri="{FF2B5EF4-FFF2-40B4-BE49-F238E27FC236}">
                      <a16:creationId xmlns:a16="http://schemas.microsoft.com/office/drawing/2014/main" xmlns="" id="{8DEAD8B1-15A0-A5B6-5335-008DFC6A9D7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942981" y="56860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8">
              <p14:nvContentPartPr>
                <p14:cNvPr id="8" name="Рукописный ввод 7">
                  <a:extLst>
                    <a:ext uri="{FF2B5EF4-FFF2-40B4-BE49-F238E27FC236}">
                      <a16:creationId xmlns:a16="http://schemas.microsoft.com/office/drawing/2014/main" id="{9BC12663-5317-59BC-94CD-DEF9EE50331D}"/>
                    </a:ext>
                  </a:extLst>
                </p14:cNvPr>
                <p14:cNvContentPartPr/>
                <p14:nvPr/>
              </p14:nvContentPartPr>
              <p14:xfrm>
                <a:off x="9951981" y="622602"/>
                <a:ext cx="360" cy="360"/>
              </p14:xfrm>
            </p:contentPart>
          </mc:Choice>
          <mc:Fallback>
            <p:pic>
              <p:nvPicPr>
                <p:cNvPr id="8" name="Рукописный ввод 7">
                  <a:extLst>
                    <a:ext uri="{FF2B5EF4-FFF2-40B4-BE49-F238E27FC236}">
                      <a16:creationId xmlns:a16="http://schemas.microsoft.com/office/drawing/2014/main" xmlns="" id="{9BC12663-5317-59BC-94CD-DEF9EE50331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942981" y="56860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9">
              <p14:nvContentPartPr>
                <p14:cNvPr id="9" name="Рукописный ввод 8">
                  <a:extLst>
                    <a:ext uri="{FF2B5EF4-FFF2-40B4-BE49-F238E27FC236}">
                      <a16:creationId xmlns:a16="http://schemas.microsoft.com/office/drawing/2014/main" id="{A2C149A7-97C0-83AB-0EFE-C930F92FFD1C}"/>
                    </a:ext>
                  </a:extLst>
                </p14:cNvPr>
                <p14:cNvContentPartPr/>
                <p14:nvPr/>
              </p14:nvContentPartPr>
              <p14:xfrm>
                <a:off x="9951981" y="622602"/>
                <a:ext cx="360" cy="360"/>
              </p14:xfrm>
            </p:contentPart>
          </mc:Choice>
          <mc:Fallback>
            <p:pic>
              <p:nvPicPr>
                <p:cNvPr id="9" name="Рукописный ввод 8">
                  <a:extLst>
                    <a:ext uri="{FF2B5EF4-FFF2-40B4-BE49-F238E27FC236}">
                      <a16:creationId xmlns:a16="http://schemas.microsoft.com/office/drawing/2014/main" xmlns="" id="{A2C149A7-97C0-83AB-0EFE-C930F92FFD1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942981" y="56860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10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BF556456-0F91-A34D-7B18-C6682C8872B3}"/>
                  </a:ext>
                </a:extLst>
              </p14:cNvPr>
              <p14:cNvContentPartPr/>
              <p14:nvPr/>
            </p14:nvContentPartPr>
            <p14:xfrm>
              <a:off x="-1259499" y="860922"/>
              <a:ext cx="360" cy="360"/>
            </p14:xfrm>
          </p:contentPart>
        </mc:Choice>
        <mc:Fallback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xmlns="" id="{BF556456-0F91-A34D-7B18-C6682C8872B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1268499" y="806922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12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id="{634E88B5-5632-BAF9-DFA9-876709AE7014}"/>
                  </a:ext>
                </a:extLst>
              </p14:cNvPr>
              <p14:cNvContentPartPr/>
              <p14:nvPr/>
            </p14:nvContentPartPr>
            <p14:xfrm>
              <a:off x="-2743779" y="1656162"/>
              <a:ext cx="360" cy="360"/>
            </p14:xfrm>
          </p:contentPart>
        </mc:Choice>
        <mc:Fallback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xmlns="" id="{634E88B5-5632-BAF9-DFA9-876709AE701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2752419" y="1602522"/>
                <a:ext cx="18000" cy="10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134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32656"/>
            <a:ext cx="70723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Бастауыш қазақ тілінде оқитын сыныптар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280174"/>
              </p:ext>
            </p:extLst>
          </p:nvPr>
        </p:nvGraphicFramePr>
        <p:xfrm>
          <a:off x="392877" y="1600200"/>
          <a:ext cx="8599645" cy="2062896"/>
        </p:xfrm>
        <a:graphic>
          <a:graphicData uri="http://schemas.openxmlformats.org/drawingml/2006/table">
            <a:tbl>
              <a:tblPr/>
              <a:tblGrid>
                <a:gridCol w="912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97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0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69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44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011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2243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166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1397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2023-2024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1-тоқсан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/2024-2025 </a:t>
                      </a: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жылы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0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3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«А»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75 %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39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«А»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2877" y="4077072"/>
            <a:ext cx="82868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- 0                       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- 83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,3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83,3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</a:p>
        </p:txBody>
      </p:sp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2">
            <p14:nvContentPartPr>
              <p14:cNvPr id="5" name="Рукописный ввод 4">
                <a:extLst>
                  <a:ext uri="{FF2B5EF4-FFF2-40B4-BE49-F238E27FC236}">
                    <a16:creationId xmlns:a16="http://schemas.microsoft.com/office/drawing/2014/main" id="{03D3E10D-F863-4767-4842-13A35F8CAC60}"/>
                  </a:ext>
                </a:extLst>
              </p14:cNvPr>
              <p14:cNvContentPartPr/>
              <p14:nvPr/>
            </p14:nvContentPartPr>
            <p14:xfrm>
              <a:off x="-1259499" y="2278962"/>
              <a:ext cx="360" cy="360"/>
            </p14:xfrm>
          </p:contentPart>
        </mc:Choice>
        <mc:Fallback>
          <p:pic>
            <p:nvPicPr>
              <p:cNvPr id="5" name="Рукописный ввод 4">
                <a:extLst>
                  <a:ext uri="{FF2B5EF4-FFF2-40B4-BE49-F238E27FC236}">
                    <a16:creationId xmlns:a16="http://schemas.microsoft.com/office/drawing/2014/main" xmlns="" id="{03D3E10D-F863-4767-4842-13A35F8CAC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268499" y="2224962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4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0FF29F39-B2A6-325B-F363-CB0F39100313}"/>
                  </a:ext>
                </a:extLst>
              </p14:cNvPr>
              <p14:cNvContentPartPr/>
              <p14:nvPr/>
            </p14:nvContentPartPr>
            <p14:xfrm>
              <a:off x="-1259499" y="2278962"/>
              <a:ext cx="360" cy="360"/>
            </p14:xfrm>
          </p:contentPart>
        </mc:Choice>
        <mc:Fallback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xmlns="" id="{0FF29F39-B2A6-325B-F363-CB0F391003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268499" y="2224962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5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D05B2011-EC3C-B88B-0A1C-5E062E6624A2}"/>
                  </a:ext>
                </a:extLst>
              </p14:cNvPr>
              <p14:cNvContentPartPr/>
              <p14:nvPr/>
            </p14:nvContentPartPr>
            <p14:xfrm>
              <a:off x="-1259499" y="2278962"/>
              <a:ext cx="360" cy="360"/>
            </p14:xfrm>
          </p:contentPart>
        </mc:Choice>
        <mc:Fallback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xmlns="" id="{D05B2011-EC3C-B88B-0A1C-5E062E6624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268499" y="2224962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6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836A2FFF-495A-59B7-2F8F-15CD68581072}"/>
                  </a:ext>
                </a:extLst>
              </p14:cNvPr>
              <p14:cNvContentPartPr/>
              <p14:nvPr/>
            </p14:nvContentPartPr>
            <p14:xfrm>
              <a:off x="-1259499" y="2278962"/>
              <a:ext cx="360" cy="360"/>
            </p14:xfrm>
          </p:contentPart>
        </mc:Choice>
        <mc:Fallback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xmlns="" id="{836A2FFF-495A-59B7-2F8F-15CD685810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268499" y="2224962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7">
            <p14:nvContentPartPr>
              <p14:cNvPr id="45" name="Рукописный ввод 44">
                <a:extLst>
                  <a:ext uri="{FF2B5EF4-FFF2-40B4-BE49-F238E27FC236}">
                    <a16:creationId xmlns:a16="http://schemas.microsoft.com/office/drawing/2014/main" id="{561688AE-31A8-4CF5-A9A8-08AE8364D8A6}"/>
                  </a:ext>
                </a:extLst>
              </p14:cNvPr>
              <p14:cNvContentPartPr/>
              <p14:nvPr/>
            </p14:nvContentPartPr>
            <p14:xfrm>
              <a:off x="-1246179" y="2278962"/>
              <a:ext cx="360" cy="4320"/>
            </p14:xfrm>
          </p:contentPart>
        </mc:Choice>
        <mc:Fallback>
          <p:pic>
            <p:nvPicPr>
              <p:cNvPr id="45" name="Рукописный ввод 44">
                <a:extLst>
                  <a:ext uri="{FF2B5EF4-FFF2-40B4-BE49-F238E27FC236}">
                    <a16:creationId xmlns:a16="http://schemas.microsoft.com/office/drawing/2014/main" xmlns="" id="{561688AE-31A8-4CF5-A9A8-08AE8364D8A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1254819" y="2224962"/>
                <a:ext cx="18000" cy="11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5D6328BD-2E84-2CC7-9F65-18C5D03CD4CE}"/>
              </a:ext>
            </a:extLst>
          </p:cNvPr>
          <p:cNvGrpSpPr/>
          <p:nvPr/>
        </p:nvGrpSpPr>
        <p:grpSpPr>
          <a:xfrm>
            <a:off x="1085901" y="3007602"/>
            <a:ext cx="27000" cy="40320"/>
            <a:chOff x="1085901" y="3007602"/>
            <a:chExt cx="27000" cy="40320"/>
          </a:xfrm>
        </p:grpSpPr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9">
              <p14:nvContentPartPr>
                <p14:cNvPr id="10" name="Рукописный ввод 9">
                  <a:extLst>
                    <a:ext uri="{FF2B5EF4-FFF2-40B4-BE49-F238E27FC236}">
                      <a16:creationId xmlns:a16="http://schemas.microsoft.com/office/drawing/2014/main" id="{5564361C-CB87-931E-A00C-79A4C4427DAF}"/>
                    </a:ext>
                  </a:extLst>
                </p14:cNvPr>
                <p14:cNvContentPartPr/>
                <p14:nvPr/>
              </p14:nvContentPartPr>
              <p14:xfrm>
                <a:off x="1112541" y="3007602"/>
                <a:ext cx="360" cy="360"/>
              </p14:xfrm>
            </p:contentPart>
          </mc:Choice>
          <mc:Fallback>
            <p:pic>
              <p:nvPicPr>
                <p:cNvPr id="10" name="Рукописный ввод 9">
                  <a:extLst>
                    <a:ext uri="{FF2B5EF4-FFF2-40B4-BE49-F238E27FC236}">
                      <a16:creationId xmlns:a16="http://schemas.microsoft.com/office/drawing/2014/main" xmlns="" id="{5564361C-CB87-931E-A00C-79A4C4427DA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103901" y="295360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1">
              <p14:nvContentPartPr>
                <p14:cNvPr id="11" name="Рукописный ввод 10">
                  <a:extLst>
                    <a:ext uri="{FF2B5EF4-FFF2-40B4-BE49-F238E27FC236}">
                      <a16:creationId xmlns:a16="http://schemas.microsoft.com/office/drawing/2014/main" id="{229740B7-B149-359B-4D22-235FED029C9B}"/>
                    </a:ext>
                  </a:extLst>
                </p14:cNvPr>
                <p14:cNvContentPartPr/>
                <p14:nvPr/>
              </p14:nvContentPartPr>
              <p14:xfrm>
                <a:off x="1112541" y="3007602"/>
                <a:ext cx="360" cy="360"/>
              </p14:xfrm>
            </p:contentPart>
          </mc:Choice>
          <mc:Fallback>
            <p:pic>
              <p:nvPicPr>
                <p:cNvPr id="11" name="Рукописный ввод 10">
                  <a:extLst>
                    <a:ext uri="{FF2B5EF4-FFF2-40B4-BE49-F238E27FC236}">
                      <a16:creationId xmlns:a16="http://schemas.microsoft.com/office/drawing/2014/main" xmlns="" id="{229740B7-B149-359B-4D22-235FED029C9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103901" y="295360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2">
              <p14:nvContentPartPr>
                <p14:cNvPr id="12" name="Рукописный ввод 11">
                  <a:extLst>
                    <a:ext uri="{FF2B5EF4-FFF2-40B4-BE49-F238E27FC236}">
                      <a16:creationId xmlns:a16="http://schemas.microsoft.com/office/drawing/2014/main" id="{2BED0915-58B2-815E-0A9F-060052A6C63B}"/>
                    </a:ext>
                  </a:extLst>
                </p14:cNvPr>
                <p14:cNvContentPartPr/>
                <p14:nvPr/>
              </p14:nvContentPartPr>
              <p14:xfrm>
                <a:off x="1085901" y="3047562"/>
                <a:ext cx="360" cy="360"/>
              </p14:xfrm>
            </p:contentPart>
          </mc:Choice>
          <mc:Fallback>
            <p:pic>
              <p:nvPicPr>
                <p:cNvPr id="12" name="Рукописный ввод 11">
                  <a:extLst>
                    <a:ext uri="{FF2B5EF4-FFF2-40B4-BE49-F238E27FC236}">
                      <a16:creationId xmlns:a16="http://schemas.microsoft.com/office/drawing/2014/main" xmlns="" id="{2BED0915-58B2-815E-0A9F-060052A6C63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77261" y="299392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4">
              <p14:nvContentPartPr>
                <p14:cNvPr id="13" name="Рукописный ввод 12">
                  <a:extLst>
                    <a:ext uri="{FF2B5EF4-FFF2-40B4-BE49-F238E27FC236}">
                      <a16:creationId xmlns:a16="http://schemas.microsoft.com/office/drawing/2014/main" id="{4982537E-4B92-FE73-365B-33B51C910C70}"/>
                    </a:ext>
                  </a:extLst>
                </p14:cNvPr>
                <p14:cNvContentPartPr/>
                <p14:nvPr/>
              </p14:nvContentPartPr>
              <p14:xfrm>
                <a:off x="1085901" y="3047562"/>
                <a:ext cx="360" cy="360"/>
              </p14:xfrm>
            </p:contentPart>
          </mc:Choice>
          <mc:Fallback>
            <p:pic>
              <p:nvPicPr>
                <p:cNvPr id="13" name="Рукописный ввод 12">
                  <a:extLst>
                    <a:ext uri="{FF2B5EF4-FFF2-40B4-BE49-F238E27FC236}">
                      <a16:creationId xmlns:a16="http://schemas.microsoft.com/office/drawing/2014/main" xmlns="" id="{4982537E-4B92-FE73-365B-33B51C910C7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77261" y="299392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5">
              <p14:nvContentPartPr>
                <p14:cNvPr id="14" name="Рукописный ввод 13">
                  <a:extLst>
                    <a:ext uri="{FF2B5EF4-FFF2-40B4-BE49-F238E27FC236}">
                      <a16:creationId xmlns:a16="http://schemas.microsoft.com/office/drawing/2014/main" id="{54E45328-E5BF-DCD3-8BD6-2EBE2E53443B}"/>
                    </a:ext>
                  </a:extLst>
                </p14:cNvPr>
                <p14:cNvContentPartPr/>
                <p14:nvPr/>
              </p14:nvContentPartPr>
              <p14:xfrm>
                <a:off x="1085901" y="3047562"/>
                <a:ext cx="360" cy="360"/>
              </p14:xfrm>
            </p:contentPart>
          </mc:Choice>
          <mc:Fallback>
            <p:pic>
              <p:nvPicPr>
                <p:cNvPr id="14" name="Рукописный ввод 13">
                  <a:extLst>
                    <a:ext uri="{FF2B5EF4-FFF2-40B4-BE49-F238E27FC236}">
                      <a16:creationId xmlns:a16="http://schemas.microsoft.com/office/drawing/2014/main" xmlns="" id="{54E45328-E5BF-DCD3-8BD6-2EBE2E53443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77261" y="299392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6">
              <p14:nvContentPartPr>
                <p14:cNvPr id="15" name="Рукописный ввод 14">
                  <a:extLst>
                    <a:ext uri="{FF2B5EF4-FFF2-40B4-BE49-F238E27FC236}">
                      <a16:creationId xmlns:a16="http://schemas.microsoft.com/office/drawing/2014/main" id="{A19D6446-630B-3C78-DFF2-91C1154CAF2E}"/>
                    </a:ext>
                  </a:extLst>
                </p14:cNvPr>
                <p14:cNvContentPartPr/>
                <p14:nvPr/>
              </p14:nvContentPartPr>
              <p14:xfrm>
                <a:off x="1085901" y="3047562"/>
                <a:ext cx="360" cy="360"/>
              </p14:xfrm>
            </p:contentPart>
          </mc:Choice>
          <mc:Fallback>
            <p:pic>
              <p:nvPicPr>
                <p:cNvPr id="15" name="Рукописный ввод 14">
                  <a:extLst>
                    <a:ext uri="{FF2B5EF4-FFF2-40B4-BE49-F238E27FC236}">
                      <a16:creationId xmlns:a16="http://schemas.microsoft.com/office/drawing/2014/main" xmlns="" id="{A19D6446-630B-3C78-DFF2-91C1154CAF2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077261" y="299392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xmlns="" id="{AC2E92B6-AA8C-FA5B-FBA2-6AB1DA9FC16E}"/>
              </a:ext>
            </a:extLst>
          </p:cNvPr>
          <p:cNvGrpSpPr/>
          <p:nvPr/>
        </p:nvGrpSpPr>
        <p:grpSpPr>
          <a:xfrm>
            <a:off x="622221" y="3060522"/>
            <a:ext cx="360" cy="360"/>
            <a:chOff x="622221" y="3060522"/>
            <a:chExt cx="360" cy="360"/>
          </a:xfrm>
        </p:grpSpPr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7">
              <p14:nvContentPartPr>
                <p14:cNvPr id="16" name="Рукописный ввод 15">
                  <a:extLst>
                    <a:ext uri="{FF2B5EF4-FFF2-40B4-BE49-F238E27FC236}">
                      <a16:creationId xmlns:a16="http://schemas.microsoft.com/office/drawing/2014/main" id="{8B396325-7331-24EB-180A-4FCC7BEC88AD}"/>
                    </a:ext>
                  </a:extLst>
                </p14:cNvPr>
                <p14:cNvContentPartPr/>
                <p14:nvPr/>
              </p14:nvContentPartPr>
              <p14:xfrm>
                <a:off x="622221" y="3060522"/>
                <a:ext cx="360" cy="360"/>
              </p14:xfrm>
            </p:contentPart>
          </mc:Choice>
          <mc:Fallback>
            <p:pic>
              <p:nvPicPr>
                <p:cNvPr id="16" name="Рукописный ввод 15">
                  <a:extLst>
                    <a:ext uri="{FF2B5EF4-FFF2-40B4-BE49-F238E27FC236}">
                      <a16:creationId xmlns:a16="http://schemas.microsoft.com/office/drawing/2014/main" xmlns="" id="{8B396325-7331-24EB-180A-4FCC7BEC88A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13581" y="300688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19">
              <p14:nvContentPartPr>
                <p14:cNvPr id="17" name="Рукописный ввод 16">
                  <a:extLst>
                    <a:ext uri="{FF2B5EF4-FFF2-40B4-BE49-F238E27FC236}">
                      <a16:creationId xmlns:a16="http://schemas.microsoft.com/office/drawing/2014/main" id="{57690301-CCBA-188E-81FA-80BF309430B5}"/>
                    </a:ext>
                  </a:extLst>
                </p14:cNvPr>
                <p14:cNvContentPartPr/>
                <p14:nvPr/>
              </p14:nvContentPartPr>
              <p14:xfrm>
                <a:off x="622221" y="3060522"/>
                <a:ext cx="360" cy="360"/>
              </p14:xfrm>
            </p:contentPart>
          </mc:Choice>
          <mc:Fallback>
            <p:pic>
              <p:nvPicPr>
                <p:cNvPr id="17" name="Рукописный ввод 16">
                  <a:extLst>
                    <a:ext uri="{FF2B5EF4-FFF2-40B4-BE49-F238E27FC236}">
                      <a16:creationId xmlns:a16="http://schemas.microsoft.com/office/drawing/2014/main" xmlns="" id="{57690301-CCBA-188E-81FA-80BF309430B5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613581" y="3006882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20">
            <p14:nvContentPartPr>
              <p14:cNvPr id="30" name="Рукописный ввод 29">
                <a:extLst>
                  <a:ext uri="{FF2B5EF4-FFF2-40B4-BE49-F238E27FC236}">
                    <a16:creationId xmlns:a16="http://schemas.microsoft.com/office/drawing/2014/main" id="{2C3C1399-F807-C0CD-BA82-A2B94E12C69D}"/>
                  </a:ext>
                </a:extLst>
              </p14:cNvPr>
              <p14:cNvContentPartPr/>
              <p14:nvPr/>
            </p14:nvContentPartPr>
            <p14:xfrm>
              <a:off x="-954579" y="556362"/>
              <a:ext cx="360" cy="360"/>
            </p14:xfrm>
          </p:contentPart>
        </mc:Choice>
        <mc:Fallback>
          <p:pic>
            <p:nvPicPr>
              <p:cNvPr id="30" name="Рукописный ввод 29">
                <a:extLst>
                  <a:ext uri="{FF2B5EF4-FFF2-40B4-BE49-F238E27FC236}">
                    <a16:creationId xmlns:a16="http://schemas.microsoft.com/office/drawing/2014/main" xmlns="" id="{2C3C1399-F807-C0CD-BA82-A2B94E12C69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-963219" y="502362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22">
            <p14:nvContentPartPr>
              <p14:cNvPr id="31" name="Рукописный ввод 30">
                <a:extLst>
                  <a:ext uri="{FF2B5EF4-FFF2-40B4-BE49-F238E27FC236}">
                    <a16:creationId xmlns:a16="http://schemas.microsoft.com/office/drawing/2014/main" id="{EA9E4BA3-F7F8-C784-0654-3DC1B2235889}"/>
                  </a:ext>
                </a:extLst>
              </p14:cNvPr>
              <p14:cNvContentPartPr/>
              <p14:nvPr/>
            </p14:nvContentPartPr>
            <p14:xfrm>
              <a:off x="-954579" y="556362"/>
              <a:ext cx="360" cy="360"/>
            </p14:xfrm>
          </p:contentPart>
        </mc:Choice>
        <mc:Fallback>
          <p:pic>
            <p:nvPicPr>
              <p:cNvPr id="31" name="Рукописный ввод 30">
                <a:extLst>
                  <a:ext uri="{FF2B5EF4-FFF2-40B4-BE49-F238E27FC236}">
                    <a16:creationId xmlns:a16="http://schemas.microsoft.com/office/drawing/2014/main" xmlns="" id="{EA9E4BA3-F7F8-C784-0654-3DC1B223588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-963219" y="502362"/>
                <a:ext cx="18000" cy="10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DDD144CF-5C3D-EAC3-0338-C1E3D70B9A3C}"/>
              </a:ext>
            </a:extLst>
          </p:cNvPr>
          <p:cNvGrpSpPr/>
          <p:nvPr/>
        </p:nvGrpSpPr>
        <p:grpSpPr>
          <a:xfrm>
            <a:off x="792501" y="5018562"/>
            <a:ext cx="599040" cy="682920"/>
            <a:chOff x="792501" y="5018562"/>
            <a:chExt cx="599040" cy="682920"/>
          </a:xfrm>
        </p:grpSpPr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3">
              <p14:nvContentPartPr>
                <p14:cNvPr id="44" name="Рукописный ввод 43">
                  <a:extLst>
                    <a:ext uri="{FF2B5EF4-FFF2-40B4-BE49-F238E27FC236}">
                      <a16:creationId xmlns:a16="http://schemas.microsoft.com/office/drawing/2014/main" id="{6F91190C-4F4B-0739-F95D-98A4F96FB27A}"/>
                    </a:ext>
                  </a:extLst>
                </p14:cNvPr>
                <p14:cNvContentPartPr/>
                <p14:nvPr/>
              </p14:nvContentPartPr>
              <p14:xfrm>
                <a:off x="1387221" y="5700402"/>
                <a:ext cx="4320" cy="1080"/>
              </p14:xfrm>
            </p:contentPart>
          </mc:Choice>
          <mc:Fallback>
            <p:pic>
              <p:nvPicPr>
                <p:cNvPr id="44" name="Рукописный ввод 43">
                  <a:extLst>
                    <a:ext uri="{FF2B5EF4-FFF2-40B4-BE49-F238E27FC236}">
                      <a16:creationId xmlns:a16="http://schemas.microsoft.com/office/drawing/2014/main" xmlns="" id="{6F91190C-4F4B-0739-F95D-98A4F96FB27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378221" y="5646762"/>
                  <a:ext cx="219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aink="http://schemas.microsoft.com/office/drawing/2016/ink" xmlns:p14="http://schemas.microsoft.com/office/powerpoint/2010/main" xmlns="" Requires="p14 aink">
            <p:contentPart p14:bwMode="auto" r:id="rId25">
              <p14:nvContentPartPr>
                <p14:cNvPr id="43" name="Рукописный ввод 42">
                  <a:extLst>
                    <a:ext uri="{FF2B5EF4-FFF2-40B4-BE49-F238E27FC236}">
                      <a16:creationId xmlns:a16="http://schemas.microsoft.com/office/drawing/2014/main" id="{B84D9721-4689-DAA0-D531-46F593071355}"/>
                    </a:ext>
                  </a:extLst>
                </p14:cNvPr>
                <p14:cNvContentPartPr/>
                <p14:nvPr/>
              </p14:nvContentPartPr>
              <p14:xfrm>
                <a:off x="792501" y="5018562"/>
                <a:ext cx="3240" cy="6840"/>
              </p14:xfrm>
            </p:contentPart>
          </mc:Choice>
          <mc:Fallback>
            <p:pic>
              <p:nvPicPr>
                <p:cNvPr id="43" name="Рукописный ввод 42">
                  <a:extLst>
                    <a:ext uri="{FF2B5EF4-FFF2-40B4-BE49-F238E27FC236}">
                      <a16:creationId xmlns:a16="http://schemas.microsoft.com/office/drawing/2014/main" xmlns="" id="{B84D9721-4689-DAA0-D531-46F59307135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83501" y="4964922"/>
                  <a:ext cx="20880" cy="114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ink="http://schemas.microsoft.com/office/drawing/2016/ink" xmlns:p14="http://schemas.microsoft.com/office/powerpoint/2010/main" xmlns="" Requires="p14 aink">
          <p:contentPart p14:bwMode="auto" r:id="rId27">
            <p14:nvContentPartPr>
              <p14:cNvPr id="39" name="Рукописный ввод 38">
                <a:extLst>
                  <a:ext uri="{FF2B5EF4-FFF2-40B4-BE49-F238E27FC236}">
                    <a16:creationId xmlns:a16="http://schemas.microsoft.com/office/drawing/2014/main" id="{5F303A91-C4A8-E0D2-AF0C-B07C694C6A66}"/>
                  </a:ext>
                </a:extLst>
              </p14:cNvPr>
              <p14:cNvContentPartPr/>
              <p14:nvPr/>
            </p14:nvContentPartPr>
            <p14:xfrm>
              <a:off x="-2133939" y="2093562"/>
              <a:ext cx="360" cy="13680"/>
            </p14:xfrm>
          </p:contentPart>
        </mc:Choice>
        <mc:Fallback>
          <p:pic>
            <p:nvPicPr>
              <p:cNvPr id="39" name="Рукописный ввод 38">
                <a:extLst>
                  <a:ext uri="{FF2B5EF4-FFF2-40B4-BE49-F238E27FC236}">
                    <a16:creationId xmlns:a16="http://schemas.microsoft.com/office/drawing/2014/main" xmlns="" id="{5F303A91-C4A8-E0D2-AF0C-B07C694C6A6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-2142939" y="2039562"/>
                <a:ext cx="18000" cy="12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2306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64924" y="116632"/>
            <a:ext cx="7704856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Екпінділер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882462"/>
              </p:ext>
            </p:extLst>
          </p:nvPr>
        </p:nvGraphicFramePr>
        <p:xfrm>
          <a:off x="1000273" y="1983941"/>
          <a:ext cx="7434158" cy="29837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197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11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31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Т.А.Ә.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0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Қасым Даяна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Марат Алибек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60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Тәуекел Інжу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603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Шамухан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Ахмет</a:t>
                      </a: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әлі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Шамухан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kk-KZ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Султанәлі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552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847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1982" y="299597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Бастауыш орыс  тілінде оқитын сыныптар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8" y="4365104"/>
            <a:ext cx="8648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7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7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- 6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53,8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464137"/>
              </p:ext>
            </p:extLst>
          </p:nvPr>
        </p:nvGraphicFramePr>
        <p:xfrm>
          <a:off x="251520" y="1484787"/>
          <a:ext cx="8535322" cy="2561927"/>
        </p:xfrm>
        <a:graphic>
          <a:graphicData uri="http://schemas.openxmlformats.org/drawingml/2006/table">
            <a:tbl>
              <a:tblPr/>
              <a:tblGrid>
                <a:gridCol w="9055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0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77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82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921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117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566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941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2023-2024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тоқсан</a:t>
                      </a:r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202</a:t>
                      </a:r>
                      <a:r>
                        <a:rPr lang="en-US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-202</a:t>
                      </a:r>
                      <a:r>
                        <a:rPr lang="en-US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жылы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1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«Б»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41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«Б»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7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«Б»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10/11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21771" marR="21771" marT="50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862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864924" y="116632"/>
            <a:ext cx="7704856" cy="4320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Үздіктер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Екпінділер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140AB735-3168-C3FB-8A0C-F9E310BA0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944208"/>
              </p:ext>
            </p:extLst>
          </p:nvPr>
        </p:nvGraphicFramePr>
        <p:xfrm>
          <a:off x="323528" y="836712"/>
          <a:ext cx="8496943" cy="56886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5286">
                  <a:extLst>
                    <a:ext uri="{9D8B030D-6E8A-4147-A177-3AD203B41FA5}">
                      <a16:colId xmlns:a16="http://schemas.microsoft.com/office/drawing/2014/main" xmlns="" val="1313321131"/>
                    </a:ext>
                  </a:extLst>
                </a:gridCol>
                <a:gridCol w="2461732">
                  <a:extLst>
                    <a:ext uri="{9D8B030D-6E8A-4147-A177-3AD203B41FA5}">
                      <a16:colId xmlns:a16="http://schemas.microsoft.com/office/drawing/2014/main" xmlns="" val="1705276443"/>
                    </a:ext>
                  </a:extLst>
                </a:gridCol>
                <a:gridCol w="1162820">
                  <a:extLst>
                    <a:ext uri="{9D8B030D-6E8A-4147-A177-3AD203B41FA5}">
                      <a16:colId xmlns:a16="http://schemas.microsoft.com/office/drawing/2014/main" xmlns="" val="1891688855"/>
                    </a:ext>
                  </a:extLst>
                </a:gridCol>
                <a:gridCol w="822446">
                  <a:extLst>
                    <a:ext uri="{9D8B030D-6E8A-4147-A177-3AD203B41FA5}">
                      <a16:colId xmlns:a16="http://schemas.microsoft.com/office/drawing/2014/main" xmlns="" val="3275545055"/>
                    </a:ext>
                  </a:extLst>
                </a:gridCol>
                <a:gridCol w="2001685">
                  <a:extLst>
                    <a:ext uri="{9D8B030D-6E8A-4147-A177-3AD203B41FA5}">
                      <a16:colId xmlns:a16="http://schemas.microsoft.com/office/drawing/2014/main" xmlns="" val="1113927933"/>
                    </a:ext>
                  </a:extLst>
                </a:gridCol>
                <a:gridCol w="1412974">
                  <a:extLst>
                    <a:ext uri="{9D8B030D-6E8A-4147-A177-3AD203B41FA5}">
                      <a16:colId xmlns:a16="http://schemas.microsoft.com/office/drawing/2014/main" xmlns="" val="2893474176"/>
                    </a:ext>
                  </a:extLst>
                </a:gridCol>
              </a:tblGrid>
              <a:tr h="395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3848720"/>
                  </a:ext>
                </a:extLst>
              </a:tr>
              <a:tr h="7986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Балыкина Кира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«Б»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Тимурин Данил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5261394"/>
                  </a:ext>
                </a:extLst>
              </a:tr>
              <a:tr h="819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Скржешевская Руслана</a:t>
                      </a:r>
                      <a:endParaRPr lang="ru-RU" sz="20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«Б»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Садвакасова Айя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6574713"/>
                  </a:ext>
                </a:extLst>
              </a:tr>
              <a:tr h="819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Зимина Алина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Костенко Александра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3610751"/>
                  </a:ext>
                </a:extLst>
              </a:tr>
              <a:tr h="395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Казбек Айнара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«Б»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Зенгер Степан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2004100"/>
                  </a:ext>
                </a:extLst>
              </a:tr>
              <a:tr h="819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Бакиров Наиль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0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</a:t>
                      </a: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Синявский Захар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9748635"/>
                  </a:ext>
                </a:extLst>
              </a:tr>
              <a:tr h="819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Бугаев Иван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Тимурин Кирилл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6092521"/>
                  </a:ext>
                </a:extLst>
              </a:tr>
              <a:tr h="8197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Ищенко Елена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2000" b="1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«Б»</a:t>
                      </a:r>
                      <a:endParaRPr lang="ru-RU" sz="20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Толстов Вячеслав</a:t>
                      </a:r>
                      <a:endParaRPr lang="ru-RU" sz="20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20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«Б»</a:t>
                      </a:r>
                      <a:endParaRPr lang="ru-RU" sz="20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278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399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2868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Бастауыш  сыныптардың</a:t>
            </a:r>
          </a:p>
          <a:p>
            <a:pPr algn="ctr"/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білім сапасының көрсеткіші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57909192"/>
              </p:ext>
            </p:extLst>
          </p:nvPr>
        </p:nvGraphicFramePr>
        <p:xfrm>
          <a:off x="107504" y="1268760"/>
          <a:ext cx="8893652" cy="544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146" y="257095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>
                <a:latin typeface="Times New Roman" pitchFamily="18" charset="0"/>
                <a:cs typeface="Times New Roman" pitchFamily="18" charset="0"/>
              </a:rPr>
              <a:t>Негізгі орта қазақ тілінде оқитын сыныптар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299704"/>
              </p:ext>
            </p:extLst>
          </p:nvPr>
        </p:nvGraphicFramePr>
        <p:xfrm>
          <a:off x="428595" y="1658741"/>
          <a:ext cx="8286809" cy="2498046"/>
        </p:xfrm>
        <a:graphic>
          <a:graphicData uri="http://schemas.openxmlformats.org/drawingml/2006/table">
            <a:tbl>
              <a:tblPr/>
              <a:tblGrid>
                <a:gridCol w="10001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4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4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684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403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025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4245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r>
                        <a:rPr lang="ru-RU" sz="1600" b="1" kern="1200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Оқ-лар</a:t>
                      </a: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саны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2023-2024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1-тоқсан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/2024-2025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2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Үздіктер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Екпінділер</a:t>
                      </a: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сап %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«А»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«А»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2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«А»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67%</a:t>
                      </a:r>
                    </a:p>
                  </a:txBody>
                  <a:tcPr marL="31750" marR="31750" marT="8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0071" y="5458611"/>
            <a:ext cx="7416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Үздіктер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 10                                         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Екпінділер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- 8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6,6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%                                            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Сапасы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86,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6%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180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389790"/>
              </p:ext>
            </p:extLst>
          </p:nvPr>
        </p:nvGraphicFramePr>
        <p:xfrm>
          <a:off x="864924" y="1295156"/>
          <a:ext cx="7434158" cy="14137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2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585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31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497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Т.А.Ә.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879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kk-KZ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Абсалям Томирис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Хуанган Қайсар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Саветхан Теміржан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«А»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«А»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864924" y="116632"/>
            <a:ext cx="7704856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Үздіктер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Екпінділер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47218"/>
              </p:ext>
            </p:extLst>
          </p:nvPr>
        </p:nvGraphicFramePr>
        <p:xfrm>
          <a:off x="835377" y="2924944"/>
          <a:ext cx="7434158" cy="31232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2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585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31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А.Ә.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0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Марат  </a:t>
                      </a:r>
                      <a:r>
                        <a:rPr lang="kk-KZ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Амира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«А»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1343025" algn="l"/>
                        </a:tabLs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Бейсен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Нияз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«А»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603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Қалмағамбетов</a:t>
                      </a: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Саян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«А»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9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Марат  Айлина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«А»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350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Бейсен  Мансур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«А»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40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Жоямерген  Мухамедали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262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Калмагамбетова  Махаббат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92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Нургалиев   Дамир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«А»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Ерденов  </a:t>
                      </a:r>
                      <a:r>
                        <a:rPr lang="kk-KZ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Нурислам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«А»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148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Касым</a:t>
                      </a: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Шамиль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«А»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0191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1356</Words>
  <Application>Microsoft Office PowerPoint</Application>
  <PresentationFormat>Экран (4:3)</PresentationFormat>
  <Paragraphs>670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   2024-2025 оқу жылы  1 тоқсанның білім сапасы мен үлгерімінің мониторингі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205</cp:revision>
  <cp:lastPrinted>2023-05-31T08:33:03Z</cp:lastPrinted>
  <dcterms:created xsi:type="dcterms:W3CDTF">2018-05-23T13:26:07Z</dcterms:created>
  <dcterms:modified xsi:type="dcterms:W3CDTF">2024-10-28T10:39:21Z</dcterms:modified>
</cp:coreProperties>
</file>